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79"/>
  </p:notesMasterIdLst>
  <p:sldIdLst>
    <p:sldId id="256" r:id="rId3"/>
    <p:sldId id="262" r:id="rId4"/>
    <p:sldId id="377" r:id="rId5"/>
    <p:sldId id="378" r:id="rId6"/>
    <p:sldId id="379" r:id="rId7"/>
    <p:sldId id="380" r:id="rId8"/>
    <p:sldId id="381" r:id="rId9"/>
    <p:sldId id="383" r:id="rId10"/>
    <p:sldId id="384" r:id="rId11"/>
    <p:sldId id="385" r:id="rId12"/>
    <p:sldId id="386" r:id="rId13"/>
    <p:sldId id="387" r:id="rId14"/>
    <p:sldId id="388" r:id="rId15"/>
    <p:sldId id="389" r:id="rId16"/>
    <p:sldId id="390" r:id="rId17"/>
    <p:sldId id="391" r:id="rId18"/>
    <p:sldId id="343" r:id="rId19"/>
    <p:sldId id="344" r:id="rId20"/>
    <p:sldId id="345" r:id="rId21"/>
    <p:sldId id="346" r:id="rId22"/>
    <p:sldId id="347" r:id="rId23"/>
    <p:sldId id="348" r:id="rId24"/>
    <p:sldId id="358" r:id="rId25"/>
    <p:sldId id="359" r:id="rId26"/>
    <p:sldId id="360" r:id="rId27"/>
    <p:sldId id="361" r:id="rId28"/>
    <p:sldId id="363" r:id="rId29"/>
    <p:sldId id="364" r:id="rId30"/>
    <p:sldId id="365" r:id="rId31"/>
    <p:sldId id="362" r:id="rId32"/>
    <p:sldId id="332" r:id="rId33"/>
    <p:sldId id="367" r:id="rId34"/>
    <p:sldId id="368" r:id="rId35"/>
    <p:sldId id="369" r:id="rId36"/>
    <p:sldId id="370" r:id="rId37"/>
    <p:sldId id="371" r:id="rId38"/>
    <p:sldId id="372" r:id="rId39"/>
    <p:sldId id="373" r:id="rId40"/>
    <p:sldId id="366" r:id="rId41"/>
    <p:sldId id="334" r:id="rId42"/>
    <p:sldId id="335" r:id="rId43"/>
    <p:sldId id="336" r:id="rId44"/>
    <p:sldId id="337" r:id="rId45"/>
    <p:sldId id="338" r:id="rId46"/>
    <p:sldId id="339" r:id="rId47"/>
    <p:sldId id="316" r:id="rId48"/>
    <p:sldId id="317" r:id="rId49"/>
    <p:sldId id="318" r:id="rId50"/>
    <p:sldId id="319" r:id="rId51"/>
    <p:sldId id="321" r:id="rId52"/>
    <p:sldId id="342" r:id="rId53"/>
    <p:sldId id="322" r:id="rId54"/>
    <p:sldId id="323" r:id="rId55"/>
    <p:sldId id="324" r:id="rId56"/>
    <p:sldId id="325" r:id="rId57"/>
    <p:sldId id="326" r:id="rId58"/>
    <p:sldId id="327" r:id="rId59"/>
    <p:sldId id="328" r:id="rId60"/>
    <p:sldId id="330" r:id="rId61"/>
    <p:sldId id="329" r:id="rId62"/>
    <p:sldId id="341" r:id="rId63"/>
    <p:sldId id="375" r:id="rId64"/>
    <p:sldId id="376" r:id="rId65"/>
    <p:sldId id="340" r:id="rId66"/>
    <p:sldId id="374" r:id="rId67"/>
    <p:sldId id="270" r:id="rId68"/>
    <p:sldId id="301" r:id="rId69"/>
    <p:sldId id="308" r:id="rId70"/>
    <p:sldId id="309" r:id="rId71"/>
    <p:sldId id="310" r:id="rId72"/>
    <p:sldId id="303" r:id="rId73"/>
    <p:sldId id="306" r:id="rId74"/>
    <p:sldId id="304" r:id="rId75"/>
    <p:sldId id="305" r:id="rId76"/>
    <p:sldId id="269" r:id="rId77"/>
    <p:sldId id="259" r:id="rId78"/>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03" autoAdjust="0"/>
    <p:restoredTop sz="94660"/>
  </p:normalViewPr>
  <p:slideViewPr>
    <p:cSldViewPr snapToGrid="0" showGuides="1">
      <p:cViewPr varScale="1">
        <p:scale>
          <a:sx n="84" d="100"/>
          <a:sy n="84" d="100"/>
        </p:scale>
        <p:origin x="102" y="6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BFAA6BD5-D1F6-4654-99A8-9284B3A488E4}" type="datetimeFigureOut">
              <a:rPr lang="en-US" smtClean="0"/>
              <a:t>1/4/2017</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0EA99880-B496-49D0-A62B-01CF169B9238}" type="slidenum">
              <a:rPr lang="en-US" smtClean="0"/>
              <a:t>‹#›</a:t>
            </a:fld>
            <a:endParaRPr lang="en-US"/>
          </a:p>
        </p:txBody>
      </p:sp>
    </p:spTree>
    <p:extLst>
      <p:ext uri="{BB962C8B-B14F-4D97-AF65-F5344CB8AC3E}">
        <p14:creationId xmlns:p14="http://schemas.microsoft.com/office/powerpoint/2010/main" val="297387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1276E6-A552-4F98-B4F7-C21EE9137943}"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A Farm Strategy is an important component of a business plan.  This strategy includes steps focused on market segments, attributes of those segments and forming a strategy around the needs of that segment. It is not easy, but it doesn’t have to be hard either.</a:t>
            </a:r>
          </a:p>
        </p:txBody>
      </p:sp>
    </p:spTree>
    <p:extLst>
      <p:ext uri="{BB962C8B-B14F-4D97-AF65-F5344CB8AC3E}">
        <p14:creationId xmlns:p14="http://schemas.microsoft.com/office/powerpoint/2010/main" val="402820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5CAE0-7F63-4C2D-AA50-83107ED06286}"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One page addressing:  Where is the farm? How and when did it begin operation? How is it currently being operated? What is the general productivity, management and situation of the farm? What are general practices (conservation, environmental, tillage, marketing, risk, etc)?</a:t>
            </a:r>
          </a:p>
        </p:txBody>
      </p:sp>
    </p:spTree>
    <p:extLst>
      <p:ext uri="{BB962C8B-B14F-4D97-AF65-F5344CB8AC3E}">
        <p14:creationId xmlns:p14="http://schemas.microsoft.com/office/powerpoint/2010/main" val="329277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ACBCBC-6807-444C-80AE-1EE9510D58E3}"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marketing plan is much more than just the advertisement of your product, it is the entire plan of how to convey value, both real and perceived.</a:t>
            </a:r>
          </a:p>
          <a:p>
            <a:pPr eaLnBrk="1" hangingPunct="1"/>
            <a:r>
              <a:rPr lang="en-US" altLang="en-US" smtClean="0">
                <a:latin typeface="Times New Roman" panose="02020603050405020304" pitchFamily="18" charset="0"/>
              </a:rPr>
              <a:t>Identifying your target market enables you to appropriately market to them and your marketing efforts with be more effective.</a:t>
            </a:r>
          </a:p>
        </p:txBody>
      </p:sp>
    </p:spTree>
    <p:extLst>
      <p:ext uri="{BB962C8B-B14F-4D97-AF65-F5344CB8AC3E}">
        <p14:creationId xmlns:p14="http://schemas.microsoft.com/office/powerpoint/2010/main" val="2994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038E4D-EFEF-4B70-8D8B-1F500A1E8758}"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What are you REALLY selling?  This includes the product or service, production, packaging, quality, even sizing, slogan and logo.</a:t>
            </a:r>
          </a:p>
        </p:txBody>
      </p:sp>
    </p:spTree>
    <p:extLst>
      <p:ext uri="{BB962C8B-B14F-4D97-AF65-F5344CB8AC3E}">
        <p14:creationId xmlns:p14="http://schemas.microsoft.com/office/powerpoint/2010/main" val="31664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336F05-187F-4944-9DA7-F8CC1967DD9B}"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To determine your price start with cost of production and break even price.  If you are selling in a niche market your product may not be the lowest price, and it doesn’t need to be.</a:t>
            </a:r>
          </a:p>
        </p:txBody>
      </p:sp>
    </p:spTree>
    <p:extLst>
      <p:ext uri="{BB962C8B-B14F-4D97-AF65-F5344CB8AC3E}">
        <p14:creationId xmlns:p14="http://schemas.microsoft.com/office/powerpoint/2010/main" val="114308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D81975-D5AD-4511-BC48-D7AAFB73D038}"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Promotion of a product should be designed for your target market.  Think creatively about how you promote your product.</a:t>
            </a:r>
          </a:p>
        </p:txBody>
      </p:sp>
    </p:spTree>
    <p:extLst>
      <p:ext uri="{BB962C8B-B14F-4D97-AF65-F5344CB8AC3E}">
        <p14:creationId xmlns:p14="http://schemas.microsoft.com/office/powerpoint/2010/main" val="134747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AA13AA-38E3-49AE-B71B-57E1EE045606}"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Costs related to the above, measuring quantity and cost. Research includes: hired sources, and publications purchased. Communications includes: promotional brochures, media, web design &amp; maintenance. Networking includes: memberships &amp; affiliations, events, subscriptions. Promotions includes: giveaways, discounts &amp; special offers.  Advertising includes: brochures (Development &amp; production), logos/labels, packaging, signage, mailings, media &amp; newspaper ads.  PR includes: charity events, employee promotions, sponsorships and advertising.  Distribution includes: shipping &amp; transportation.</a:t>
            </a:r>
          </a:p>
        </p:txBody>
      </p:sp>
    </p:spTree>
    <p:extLst>
      <p:ext uri="{BB962C8B-B14F-4D97-AF65-F5344CB8AC3E}">
        <p14:creationId xmlns:p14="http://schemas.microsoft.com/office/powerpoint/2010/main" val="196101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F0D683-EE77-4D3F-A78D-93F96DC7E023}"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One farm may consist of many different enterprises, i.e. a retail produce market, hay sale, or petting zoo.  Accurate recordkeeping of existing enterprises and detailed projections of planned enterprises is imperative. </a:t>
            </a:r>
          </a:p>
        </p:txBody>
      </p:sp>
    </p:spTree>
    <p:extLst>
      <p:ext uri="{BB962C8B-B14F-4D97-AF65-F5344CB8AC3E}">
        <p14:creationId xmlns:p14="http://schemas.microsoft.com/office/powerpoint/2010/main" val="191946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0F940C-3679-4FCB-8346-9243867453AD}"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internet has provided a whole new opportunity in selling to a customer in another state, region even country; and delivering door to door.</a:t>
            </a:r>
          </a:p>
        </p:txBody>
      </p:sp>
    </p:spTree>
    <p:extLst>
      <p:ext uri="{BB962C8B-B14F-4D97-AF65-F5344CB8AC3E}">
        <p14:creationId xmlns:p14="http://schemas.microsoft.com/office/powerpoint/2010/main" val="246169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34C57-1093-492F-9116-2B4857A4563D}" type="slidenum">
              <a:rPr lang="en-US" altLang="en-US"/>
              <a:pPr/>
              <a:t>31</a:t>
            </a:fld>
            <a:endParaRPr lang="en-US" altLang="en-US"/>
          </a:p>
        </p:txBody>
      </p:sp>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372948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804484-2812-45FF-B658-C66D12E9AB0D}"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Financial statements help you determine your farms net worth, liquidity &amp; profitability; make important production, financing &amp; investment decisions; help with credit &amp; lending applications; develop budgets for each farm enterprise. BALANCE SHEET – a detailed listing of assets, liabilities &amp; net worth at a given point in time.  Net worth is the best measure of a farm’s financial position.  CASH FLOW – liquidity only includes cash income or expenses therefore determines the ability of your farm to generate enough cash to meet financial obligations without disrupting the normal operation of the farm.  INCOME STATEMENT – profitability is the summary listing of income, expense and, ultimate, profit of the farm in a calendar year.</a:t>
            </a:r>
          </a:p>
        </p:txBody>
      </p:sp>
    </p:spTree>
    <p:extLst>
      <p:ext uri="{BB962C8B-B14F-4D97-AF65-F5344CB8AC3E}">
        <p14:creationId xmlns:p14="http://schemas.microsoft.com/office/powerpoint/2010/main" val="233323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8056D9-1E24-40FC-B409-8AA90688F054}"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Never rely only on your opinion of what the market wants.  Bullet #2 represents a number of tools to consider for your research.  FOCUS GROUPS  - a small group of potential consumers; DEMOGRAPHICS – US Census is a great resource; SURVEYS – consider an incentive to increase survey response rate; OBSERVATION – what are people buying, what are competitors offering: INTERVIEWS – other business owners and sales representatives may be able to provide information on what has or has not worked. </a:t>
            </a:r>
          </a:p>
        </p:txBody>
      </p:sp>
    </p:spTree>
    <p:extLst>
      <p:ext uri="{BB962C8B-B14F-4D97-AF65-F5344CB8AC3E}">
        <p14:creationId xmlns:p14="http://schemas.microsoft.com/office/powerpoint/2010/main" val="70393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4C080-AF95-46D6-B2C9-58F27BEE6FC1}"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Net worth is sometimes referred to as owner’s equity.</a:t>
            </a:r>
          </a:p>
        </p:txBody>
      </p:sp>
    </p:spTree>
    <p:extLst>
      <p:ext uri="{BB962C8B-B14F-4D97-AF65-F5344CB8AC3E}">
        <p14:creationId xmlns:p14="http://schemas.microsoft.com/office/powerpoint/2010/main" val="104345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0A04F-0875-4D6C-AF42-411C16B8E7CA}"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Projected cash flow estimates the expected cash inflows and outflows during a specific accounting period.  Actual cash flow is the actual inflows and outflows incurred and the two are compared. Use the ending year’s actual cash flow statement to establish the coming year’s projected cash flow statement</a:t>
            </a:r>
          </a:p>
        </p:txBody>
      </p:sp>
    </p:spTree>
    <p:extLst>
      <p:ext uri="{BB962C8B-B14F-4D97-AF65-F5344CB8AC3E}">
        <p14:creationId xmlns:p14="http://schemas.microsoft.com/office/powerpoint/2010/main" val="4022825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E1409F-7D7F-4CEB-ACB1-679C59D9C89D}"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Income statements are prepared by using either the cash or accrual accounting methods.  The accrual method ultimately gives a more accurate picture of farm profit.</a:t>
            </a:r>
          </a:p>
        </p:txBody>
      </p:sp>
    </p:spTree>
    <p:extLst>
      <p:ext uri="{BB962C8B-B14F-4D97-AF65-F5344CB8AC3E}">
        <p14:creationId xmlns:p14="http://schemas.microsoft.com/office/powerpoint/2010/main" val="368543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350E35-B7FC-4162-BD39-8154E789E746}"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Being conservative and realistic in your projections will help your business in the long run.</a:t>
            </a:r>
          </a:p>
        </p:txBody>
      </p:sp>
    </p:spTree>
    <p:extLst>
      <p:ext uri="{BB962C8B-B14F-4D97-AF65-F5344CB8AC3E}">
        <p14:creationId xmlns:p14="http://schemas.microsoft.com/office/powerpoint/2010/main" val="316112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D82723-E138-45F6-B5E9-DD876EB3BA86}"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implementation plan includes a timeline, your ultimate “To-Do List”</a:t>
            </a:r>
          </a:p>
        </p:txBody>
      </p:sp>
    </p:spTree>
    <p:extLst>
      <p:ext uri="{BB962C8B-B14F-4D97-AF65-F5344CB8AC3E}">
        <p14:creationId xmlns:p14="http://schemas.microsoft.com/office/powerpoint/2010/main" val="2860236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F0D683-EE77-4D3F-A78D-93F96DC7E023}"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One farm may consist of many different enterprises, i.e. a retail produce market, hay sale, or petting zoo.  Accurate recordkeeping of existing enterprises and detailed projections of planned enterprises is imperative. </a:t>
            </a:r>
          </a:p>
        </p:txBody>
      </p:sp>
    </p:spTree>
    <p:extLst>
      <p:ext uri="{BB962C8B-B14F-4D97-AF65-F5344CB8AC3E}">
        <p14:creationId xmlns:p14="http://schemas.microsoft.com/office/powerpoint/2010/main" val="103747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56C45-E22D-4F94-819B-779FA6B597C4}" type="slidenum">
              <a:rPr lang="en-US" altLang="en-US"/>
              <a:pPr/>
              <a:t>40</a:t>
            </a:fld>
            <a:endParaRPr lang="en-US" altLang="en-US"/>
          </a:p>
        </p:txBody>
      </p:sp>
      <p:sp>
        <p:nvSpPr>
          <p:cNvPr id="324610" name="Rectangle 2"/>
          <p:cNvSpPr>
            <a:spLocks noRo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ltLang="en-US" i="1"/>
              <a:t>Address points on slide and add</a:t>
            </a:r>
            <a:r>
              <a:rPr lang="en-US" altLang="en-US"/>
              <a:t>:  An example business plan format is found on page 5.</a:t>
            </a:r>
          </a:p>
        </p:txBody>
      </p:sp>
    </p:spTree>
    <p:extLst>
      <p:ext uri="{BB962C8B-B14F-4D97-AF65-F5344CB8AC3E}">
        <p14:creationId xmlns:p14="http://schemas.microsoft.com/office/powerpoint/2010/main" val="342336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5C6C0-9296-43E2-BD24-A73AE68723E8}" type="slidenum">
              <a:rPr lang="en-US" altLang="en-US"/>
              <a:pPr/>
              <a:t>41</a:t>
            </a:fld>
            <a:endParaRPr lang="en-US" altLang="en-US"/>
          </a:p>
        </p:txBody>
      </p:sp>
      <p:sp>
        <p:nvSpPr>
          <p:cNvPr id="305154" name="Rectangle 2"/>
          <p:cNvSpPr>
            <a:spLocks noRo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4083064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B3C34-06E4-4824-8406-8FC382C32652}" type="slidenum">
              <a:rPr lang="en-US" altLang="en-US"/>
              <a:pPr/>
              <a:t>42</a:t>
            </a:fld>
            <a:endParaRPr lang="en-US" altLang="en-US"/>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563817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A4DB6-6EFA-41CB-892E-9C151DBBA12D}" type="slidenum">
              <a:rPr lang="en-US" altLang="en-US"/>
              <a:pPr/>
              <a:t>43</a:t>
            </a:fld>
            <a:endParaRPr lang="en-US" altLang="en-US"/>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74883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E5ABAD-6F53-4565-9EC6-5AE55EEE0158}"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Strengths and weaknesses are internal sections to the organization and provide insight into what components provide competitive advantages.  Threats and opportunities are external to the farm and can not be changed, therefore the farm MUST change with and react to these factors.</a:t>
            </a:r>
          </a:p>
        </p:txBody>
      </p:sp>
    </p:spTree>
    <p:extLst>
      <p:ext uri="{BB962C8B-B14F-4D97-AF65-F5344CB8AC3E}">
        <p14:creationId xmlns:p14="http://schemas.microsoft.com/office/powerpoint/2010/main" val="15522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2888F-9A13-4530-B7E9-43687B055289}" type="slidenum">
              <a:rPr lang="en-US" altLang="en-US"/>
              <a:pPr/>
              <a:t>44</a:t>
            </a:fld>
            <a:endParaRPr lang="en-US" altLang="en-US"/>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419219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74CFA-4B71-45AE-ADFC-4BE25EA7DE32}" type="slidenum">
              <a:rPr lang="en-US" altLang="en-US"/>
              <a:pPr/>
              <a:t>45</a:t>
            </a:fld>
            <a:endParaRPr lang="en-US" alt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371476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B54EE-B65C-414C-B4B9-8C30D6DE0382}" type="slidenum">
              <a:rPr lang="en-US" altLang="en-US"/>
              <a:pPr/>
              <a:t>46</a:t>
            </a:fld>
            <a:endParaRPr lang="en-US" altLang="en-US"/>
          </a:p>
        </p:txBody>
      </p:sp>
      <p:sp>
        <p:nvSpPr>
          <p:cNvPr id="348162" name="Rectangle 2"/>
          <p:cNvSpPr>
            <a:spLocks noRo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t>We have previously addressed the need for records.  Managers can put those records to good use when developing farm plans.  </a:t>
            </a:r>
            <a:r>
              <a:rPr lang="en-US" altLang="en-US" i="1"/>
              <a:t>Address points on slide</a:t>
            </a:r>
            <a:r>
              <a:rPr lang="en-US" altLang="en-US"/>
              <a:t> </a:t>
            </a:r>
          </a:p>
        </p:txBody>
      </p:sp>
    </p:spTree>
    <p:extLst>
      <p:ext uri="{BB962C8B-B14F-4D97-AF65-F5344CB8AC3E}">
        <p14:creationId xmlns:p14="http://schemas.microsoft.com/office/powerpoint/2010/main" val="312614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ECB9D-FEB9-4000-B758-87874252233B}" type="slidenum">
              <a:rPr lang="en-US" altLang="en-US"/>
              <a:pPr/>
              <a:t>47</a:t>
            </a:fld>
            <a:endParaRPr lang="en-US" altLang="en-US"/>
          </a:p>
        </p:txBody>
      </p:sp>
      <p:sp>
        <p:nvSpPr>
          <p:cNvPr id="349186" name="Rectangle 2"/>
          <p:cNvSpPr>
            <a:spLocks noRo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a:t>A long-run plan attempts to find the best way to utilize the resources on a particular farm.  All farms are different.  There is no cookie cutter plan that work for all farms.  Long-run plans seek to find the combination of enterprises that will yield the greatest net return over a period of years.  Long-run plans should be based on the family’s goals and must be revised if technology or prices change significantly. </a:t>
            </a:r>
          </a:p>
        </p:txBody>
      </p:sp>
    </p:spTree>
    <p:extLst>
      <p:ext uri="{BB962C8B-B14F-4D97-AF65-F5344CB8AC3E}">
        <p14:creationId xmlns:p14="http://schemas.microsoft.com/office/powerpoint/2010/main" val="3715908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B0FBC-4F8C-40DD-9B14-5A612CED2D80}" type="slidenum">
              <a:rPr lang="en-US" altLang="en-US"/>
              <a:pPr/>
              <a:t>48</a:t>
            </a:fld>
            <a:endParaRPr lang="en-US" altLang="en-US"/>
          </a:p>
        </p:txBody>
      </p:sp>
      <p:sp>
        <p:nvSpPr>
          <p:cNvPr id="350210" name="Rectangle 2"/>
          <p:cNvSpPr>
            <a:spLocks noRo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altLang="en-US"/>
              <a:t>Short-run or annual plans are developed for an individual year.  Annual plans can help implement the changes that are needed to implement the long-run plan. </a:t>
            </a:r>
          </a:p>
        </p:txBody>
      </p:sp>
    </p:spTree>
    <p:extLst>
      <p:ext uri="{BB962C8B-B14F-4D97-AF65-F5344CB8AC3E}">
        <p14:creationId xmlns:p14="http://schemas.microsoft.com/office/powerpoint/2010/main" val="2324576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72602-44FA-4F52-B010-586AD9C1F91F}" type="slidenum">
              <a:rPr lang="en-US" altLang="en-US"/>
              <a:pPr/>
              <a:t>49</a:t>
            </a:fld>
            <a:endParaRPr lang="en-US" altLang="en-US"/>
          </a:p>
        </p:txBody>
      </p:sp>
      <p:sp>
        <p:nvSpPr>
          <p:cNvPr id="351234" name="Rectangle 2"/>
          <p:cNvSpPr>
            <a:spLocks noRo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altLang="en-US"/>
              <a:t>Long-run and short-run farm plans must be flexible if they are to be realistic and serve the purpose for which they are intended.  UT Extension’s MANAGE Program assists farm families in developing these intensive farm plans using the FINPACK Computer Farm Analysis package.  Intensive planning helps producers understand their financial situation and make informed decisions. </a:t>
            </a:r>
          </a:p>
        </p:txBody>
      </p:sp>
    </p:spTree>
    <p:extLst>
      <p:ext uri="{BB962C8B-B14F-4D97-AF65-F5344CB8AC3E}">
        <p14:creationId xmlns:p14="http://schemas.microsoft.com/office/powerpoint/2010/main" val="2818731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C7A78-439F-431B-8E56-9D0A59EB723B}" type="slidenum">
              <a:rPr lang="en-US" altLang="en-US"/>
              <a:pPr/>
              <a:t>50</a:t>
            </a:fld>
            <a:endParaRPr lang="en-US" altLang="en-US"/>
          </a:p>
        </p:txBody>
      </p:sp>
      <p:sp>
        <p:nvSpPr>
          <p:cNvPr id="353282" name="Rectangle 2"/>
          <p:cNvSpPr>
            <a:spLocks noRo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ltLang="en-US"/>
              <a:t>Intensive planning addresses these major financial objectives:  </a:t>
            </a:r>
            <a:r>
              <a:rPr lang="en-US" altLang="en-US" i="1"/>
              <a:t>Address points on slide</a:t>
            </a:r>
            <a:r>
              <a:rPr lang="en-US" altLang="en-US"/>
              <a:t> </a:t>
            </a:r>
          </a:p>
        </p:txBody>
      </p:sp>
    </p:spTree>
    <p:extLst>
      <p:ext uri="{BB962C8B-B14F-4D97-AF65-F5344CB8AC3E}">
        <p14:creationId xmlns:p14="http://schemas.microsoft.com/office/powerpoint/2010/main" val="3164204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10F4A-2F1C-4E64-834A-08A00DC7745E}" type="slidenum">
              <a:rPr lang="en-US" altLang="en-US"/>
              <a:pPr/>
              <a:t>52</a:t>
            </a:fld>
            <a:endParaRPr lang="en-US" altLang="en-US"/>
          </a:p>
        </p:txBody>
      </p:sp>
      <p:sp>
        <p:nvSpPr>
          <p:cNvPr id="354306" name="Rectangle 2"/>
          <p:cNvSpPr>
            <a:spLocks noRo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ltLang="en-US"/>
              <a:t>Long-range Planning compares alternative farm plans which may involve new enterprises, new resources, different sizes or combinations of current enterprises, changes in efficiency or changes in debt structure.  Long-range planning enables you to easily investigate the feasibility of a change before it is implemented.  Cash Flow Planning  projects farm cash flows monthly or annually.  You can use cash flow planning to project annual operating loan needs and the timing of borrowing and repayment during the year.  Year-End Analysis analyzes financial performance of a farm business in the past year and can generate a historical data base to show progress toward objectives. </a:t>
            </a:r>
          </a:p>
        </p:txBody>
      </p:sp>
    </p:spTree>
    <p:extLst>
      <p:ext uri="{BB962C8B-B14F-4D97-AF65-F5344CB8AC3E}">
        <p14:creationId xmlns:p14="http://schemas.microsoft.com/office/powerpoint/2010/main" val="61146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5329A-13A9-42B4-977E-709DF52AA42F}" type="slidenum">
              <a:rPr lang="en-US" altLang="en-US"/>
              <a:pPr/>
              <a:t>53</a:t>
            </a:fld>
            <a:endParaRPr lang="en-US" altLang="en-US"/>
          </a:p>
        </p:txBody>
      </p:sp>
      <p:sp>
        <p:nvSpPr>
          <p:cNvPr id="355330" name="Rectangle 2"/>
          <p:cNvSpPr>
            <a:spLocks noRo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ltLang="en-US"/>
              <a:t>Enterprise budgets are a major component of planning.  Enterprise budgets estimate income and expenses associated with a particular commodity and thus allow the producer to determine which enterprises are profitable and which are not. </a:t>
            </a:r>
          </a:p>
        </p:txBody>
      </p:sp>
    </p:spTree>
    <p:extLst>
      <p:ext uri="{BB962C8B-B14F-4D97-AF65-F5344CB8AC3E}">
        <p14:creationId xmlns:p14="http://schemas.microsoft.com/office/powerpoint/2010/main" val="3715264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DD680-FD99-4C5E-A625-50B82E2871F8}" type="slidenum">
              <a:rPr lang="en-US" altLang="en-US"/>
              <a:pPr/>
              <a:t>54</a:t>
            </a:fld>
            <a:endParaRPr lang="en-US" altLang="en-US"/>
          </a:p>
        </p:txBody>
      </p:sp>
      <p:sp>
        <p:nvSpPr>
          <p:cNvPr id="312322" name="Rectangle 2"/>
          <p:cNvSpPr>
            <a:spLocks noRo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32315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A1DB9-23A9-49C3-9A20-289EAD2C11D3}"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Areas of exploration of strengths and weaknesses include financial resources, management capability, human resource capability, age of equipment, available facilities, production process, land capability, location.</a:t>
            </a:r>
          </a:p>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3138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05DDA-FDD5-4C3C-B2B0-0EEC0710DFCF}" type="slidenum">
              <a:rPr lang="en-US" altLang="en-US"/>
              <a:pPr/>
              <a:t>55</a:t>
            </a:fld>
            <a:endParaRPr lang="en-US" altLang="en-US"/>
          </a:p>
        </p:txBody>
      </p:sp>
      <p:sp>
        <p:nvSpPr>
          <p:cNvPr id="356354" name="Rectangle 2"/>
          <p:cNvSpPr>
            <a:spLocks noRo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ltLang="en-US" i="1"/>
              <a:t>Address points on slide plus: </a:t>
            </a:r>
            <a:r>
              <a:rPr lang="en-US" altLang="en-US"/>
              <a:t>Enterprise budgets based on past production history are usually more accurate. </a:t>
            </a:r>
          </a:p>
        </p:txBody>
      </p:sp>
    </p:spTree>
    <p:extLst>
      <p:ext uri="{BB962C8B-B14F-4D97-AF65-F5344CB8AC3E}">
        <p14:creationId xmlns:p14="http://schemas.microsoft.com/office/powerpoint/2010/main" val="3213960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8A7E7-3FB8-40A7-8F06-CF18B0665816}" type="slidenum">
              <a:rPr lang="en-US" altLang="en-US"/>
              <a:pPr/>
              <a:t>56</a:t>
            </a:fld>
            <a:endParaRPr lang="en-US" altLang="en-US"/>
          </a:p>
        </p:txBody>
      </p:sp>
      <p:sp>
        <p:nvSpPr>
          <p:cNvPr id="357378" name="Rectangle 2"/>
          <p:cNvSpPr>
            <a:spLocks noRo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ltLang="en-US"/>
              <a:t>The discussion of costs related to enterprise budgets is usually divided into variable costs and fixed costs.  Variable costs are directly tied to the production of the enterprise and can be changed in the short-run.  Variable costs are incurred only of the enterprise is produced.  If you decide not to produce goats, you have no cost for feed.  If you do not grow the crop, you do not buy fertilizer. </a:t>
            </a:r>
          </a:p>
        </p:txBody>
      </p:sp>
    </p:spTree>
    <p:extLst>
      <p:ext uri="{BB962C8B-B14F-4D97-AF65-F5344CB8AC3E}">
        <p14:creationId xmlns:p14="http://schemas.microsoft.com/office/powerpoint/2010/main" val="692060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5A5B9-B8E4-4478-ADB4-C5032AD892A8}" type="slidenum">
              <a:rPr lang="en-US" altLang="en-US"/>
              <a:pPr/>
              <a:t>57</a:t>
            </a:fld>
            <a:endParaRPr lang="en-US" altLang="en-US"/>
          </a:p>
        </p:txBody>
      </p:sp>
      <p:sp>
        <p:nvSpPr>
          <p:cNvPr id="358402" name="Rectangle 2"/>
          <p:cNvSpPr>
            <a:spLocks noRo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ltLang="en-US"/>
              <a:t>On the other hand, fixed costs must be paid regardless if you produce goats or another enterprise.  Fixed costs include depreciation, insurance, interest and taxes.</a:t>
            </a:r>
          </a:p>
        </p:txBody>
      </p:sp>
    </p:spTree>
    <p:extLst>
      <p:ext uri="{BB962C8B-B14F-4D97-AF65-F5344CB8AC3E}">
        <p14:creationId xmlns:p14="http://schemas.microsoft.com/office/powerpoint/2010/main" val="1248072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46E02-4590-42C5-9CA6-40CA0B2F9D48}" type="slidenum">
              <a:rPr lang="en-US" altLang="en-US"/>
              <a:pPr/>
              <a:t>58</a:t>
            </a:fld>
            <a:endParaRPr lang="en-US" altLang="en-US"/>
          </a:p>
        </p:txBody>
      </p:sp>
      <p:sp>
        <p:nvSpPr>
          <p:cNvPr id="313346" name="Rectangle 2"/>
          <p:cNvSpPr>
            <a:spLocks noRo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ltLang="en-US" i="1"/>
              <a:t>Address points on slide</a:t>
            </a:r>
            <a:r>
              <a:rPr lang="en-US" altLang="en-US"/>
              <a:t> </a:t>
            </a:r>
          </a:p>
        </p:txBody>
      </p:sp>
    </p:spTree>
    <p:extLst>
      <p:ext uri="{BB962C8B-B14F-4D97-AF65-F5344CB8AC3E}">
        <p14:creationId xmlns:p14="http://schemas.microsoft.com/office/powerpoint/2010/main" val="1846684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D331C-799B-4507-BD44-87904E427E1D}" type="slidenum">
              <a:rPr lang="en-US" altLang="en-US"/>
              <a:pPr/>
              <a:t>59</a:t>
            </a:fld>
            <a:endParaRPr lang="en-US" altLang="en-US"/>
          </a:p>
        </p:txBody>
      </p:sp>
      <p:sp>
        <p:nvSpPr>
          <p:cNvPr id="366594" name="Rectangle 2"/>
          <p:cNvSpPr>
            <a:spLocks noRo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ltLang="en-US"/>
              <a:t>Interest expenses are included in this budget even though a producer may not borrow the funds need to invest in the goat enterprise. </a:t>
            </a:r>
            <a:r>
              <a:rPr lang="en-US" altLang="en-US" i="1"/>
              <a:t>Address points on slide</a:t>
            </a:r>
            <a:r>
              <a:rPr lang="en-US" altLang="en-US"/>
              <a:t> </a:t>
            </a:r>
          </a:p>
        </p:txBody>
      </p:sp>
    </p:spTree>
    <p:extLst>
      <p:ext uri="{BB962C8B-B14F-4D97-AF65-F5344CB8AC3E}">
        <p14:creationId xmlns:p14="http://schemas.microsoft.com/office/powerpoint/2010/main" val="1876845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D4591-B8BC-401B-A0B5-4401A067A5AF}" type="slidenum">
              <a:rPr lang="en-US" altLang="en-US"/>
              <a:pPr/>
              <a:t>60</a:t>
            </a:fld>
            <a:endParaRPr lang="en-US" altLang="en-US"/>
          </a:p>
        </p:txBody>
      </p:sp>
      <p:sp>
        <p:nvSpPr>
          <p:cNvPr id="367618" name="Rectangle 2"/>
          <p:cNvSpPr>
            <a:spLocks noRo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ltLang="en-US"/>
              <a:t>Some producers may not see the need to include labor in the budget if the producer is doing all the work.  But that time has value.  If the producer was not producing goats that time could be spent on other endeavors.  Including labor helps to compare enterprises that may require different amounts of time to complete. </a:t>
            </a:r>
          </a:p>
        </p:txBody>
      </p:sp>
    </p:spTree>
    <p:extLst>
      <p:ext uri="{BB962C8B-B14F-4D97-AF65-F5344CB8AC3E}">
        <p14:creationId xmlns:p14="http://schemas.microsoft.com/office/powerpoint/2010/main" val="3024476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38EDDF-44DB-46BB-8AF1-0BEB4D9A68CF}"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In addition to job responsibilities and assignments a human resource plan identifies the legal and liability issues involved with having employees.  You must review Maryland’s employee laws and what may apply to your business.</a:t>
            </a:r>
          </a:p>
        </p:txBody>
      </p:sp>
    </p:spTree>
    <p:extLst>
      <p:ext uri="{BB962C8B-B14F-4D97-AF65-F5344CB8AC3E}">
        <p14:creationId xmlns:p14="http://schemas.microsoft.com/office/powerpoint/2010/main" val="2673977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DEA69F-77CC-4E6C-95AD-CE40AEFE52DD}"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exit strategy should include this set of criteria that SIGNAL to you that it’s time to consider exiting the business.</a:t>
            </a:r>
          </a:p>
        </p:txBody>
      </p:sp>
    </p:spTree>
    <p:extLst>
      <p:ext uri="{BB962C8B-B14F-4D97-AF65-F5344CB8AC3E}">
        <p14:creationId xmlns:p14="http://schemas.microsoft.com/office/powerpoint/2010/main" val="973137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team conducted a SWOT analysis to bring forward the Strengths, Weaknesses, Opportunities and Threats in the Skagit Valley.</a:t>
            </a:r>
          </a:p>
          <a:p>
            <a:pPr lvl="0">
              <a:spcBef>
                <a:spcPts val="0"/>
              </a:spcBef>
              <a:buNone/>
            </a:pPr>
            <a:r>
              <a:rPr lang="en"/>
              <a:t>Along with major strengths, Skagit Valley also has quite a few weaknesses and threats that the marketing plan will need to address. Appropriate strategies can be used to capitalize on the the strengths and opportunities and minimize the effect of the weaknesses and threats.</a:t>
            </a:r>
          </a:p>
          <a:p>
            <a:pPr lvl="0">
              <a:spcBef>
                <a:spcPts val="0"/>
              </a:spcBef>
              <a:buNone/>
            </a:pPr>
            <a:endParaRPr/>
          </a:p>
          <a:p>
            <a:pPr lvl="0">
              <a:spcBef>
                <a:spcPts val="0"/>
              </a:spcBef>
              <a:buNone/>
            </a:pPr>
            <a:r>
              <a:rPr lang="en"/>
              <a:t>Major Strategies focus on:</a:t>
            </a:r>
          </a:p>
          <a:p>
            <a:pPr marL="457200" lvl="0" indent="-228600" rtl="0">
              <a:spcBef>
                <a:spcPts val="0"/>
              </a:spcBef>
              <a:buChar char="-"/>
            </a:pPr>
            <a:r>
              <a:rPr lang="en"/>
              <a:t>Utilizing strengths such as ideal location, fertile soil, quality produce &amp; support from research extension and develop a business plan that shows opportunity in the farming business thus addressing the threat of possible farmer defection.</a:t>
            </a:r>
          </a:p>
          <a:p>
            <a:pPr lvl="0" rtl="0">
              <a:spcBef>
                <a:spcPts val="0"/>
              </a:spcBef>
              <a:buNone/>
            </a:pPr>
            <a:endParaRPr/>
          </a:p>
          <a:p>
            <a:pPr marL="457200" lvl="0" indent="-228600">
              <a:spcBef>
                <a:spcPts val="0"/>
              </a:spcBef>
              <a:buChar char="-"/>
            </a:pPr>
            <a:r>
              <a:rPr lang="en"/>
              <a:t>Using a clear future vision that creates a unifying identity where the entire Valley can come together and work towards a common cause.</a:t>
            </a:r>
          </a:p>
        </p:txBody>
      </p:sp>
    </p:spTree>
    <p:extLst>
      <p:ext uri="{BB962C8B-B14F-4D97-AF65-F5344CB8AC3E}">
        <p14:creationId xmlns:p14="http://schemas.microsoft.com/office/powerpoint/2010/main" val="215127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F47DD1-F76D-466F-B89D-EEB627EBBB08}"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Opportunities and threats include new markets, expanding markets, government regulations or incentives, new technology, increasing competition, lower or higher barriers to entry and economic conditions</a:t>
            </a:r>
          </a:p>
        </p:txBody>
      </p:sp>
    </p:spTree>
    <p:extLst>
      <p:ext uri="{BB962C8B-B14F-4D97-AF65-F5344CB8AC3E}">
        <p14:creationId xmlns:p14="http://schemas.microsoft.com/office/powerpoint/2010/main" val="7074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61341-A034-409F-91B2-01937B53D96B}"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Compare and contrast the competitive advantages each strategy may offer and then select the best.  This should be an ongoing creative process.  If you find this phase difficult, break apart the process beginning with information discovery then focus on marketing strategy.</a:t>
            </a:r>
          </a:p>
        </p:txBody>
      </p:sp>
    </p:spTree>
    <p:extLst>
      <p:ext uri="{BB962C8B-B14F-4D97-AF65-F5344CB8AC3E}">
        <p14:creationId xmlns:p14="http://schemas.microsoft.com/office/powerpoint/2010/main" val="218930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7D1C99-B3CA-497B-88DD-2B2EBAA1364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At this point you may want to come back and complete this after analyzing the marketing and financial.</a:t>
            </a:r>
          </a:p>
        </p:txBody>
      </p:sp>
    </p:spTree>
    <p:extLst>
      <p:ext uri="{BB962C8B-B14F-4D97-AF65-F5344CB8AC3E}">
        <p14:creationId xmlns:p14="http://schemas.microsoft.com/office/powerpoint/2010/main" val="384619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DE4FD6-5243-493C-912A-608EBF0BB3C8}"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Write this when the workbook is finished.</a:t>
            </a:r>
          </a:p>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8117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9C05E9-A10F-4F3C-A538-A2125767398B}"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Think about WHO you are, WHY you are here, WHAT you do and WHERE are you headed? What is the farm’s purpose to the public, customers, employees, lenders and owners?  A mission statement reveals more than the motive of profit – it should contain values, activities and the identity of the farm.</a:t>
            </a:r>
          </a:p>
          <a:p>
            <a:pPr eaLnBrk="1" hangingPunct="1"/>
            <a:r>
              <a:rPr lang="en-US" altLang="en-US" smtClean="0">
                <a:latin typeface="Times New Roman" panose="02020603050405020304" pitchFamily="18" charset="0"/>
              </a:rPr>
              <a:t>Goals are SMART: Specific, Measurable, Attainable, Rewarding, Timely (short term goals are one year or less, long term goals are one year or more)</a:t>
            </a:r>
          </a:p>
        </p:txBody>
      </p:sp>
    </p:spTree>
    <p:extLst>
      <p:ext uri="{BB962C8B-B14F-4D97-AF65-F5344CB8AC3E}">
        <p14:creationId xmlns:p14="http://schemas.microsoft.com/office/powerpoint/2010/main" val="348115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p>
            <a:r>
              <a:rPr lang="en-US" dirty="0" err="1" smtClean="0"/>
              <a:t>Clic</a:t>
            </a:r>
            <a:r>
              <a:rPr lang="en-US" dirty="0" smtClean="0"/>
              <a:t>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8B6BB5-96A9-4862-B8BA-9FF3C36C7DF2}" type="datetimeFigureOut">
              <a:rPr lang="en-US" smtClean="0"/>
              <a:pPr/>
              <a:t>1/4/2017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7499DB-D691-4792-B270-5AB949F4A4B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F3BFD-E88C-4AB2-888F-AEED68C14AEE}"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125304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F3BFD-E88C-4AB2-888F-AEED68C14AE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388273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F3BFD-E88C-4AB2-888F-AEED68C14AE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668178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endParaRPr/>
          </a:p>
        </p:txBody>
      </p:sp>
      <p:sp>
        <p:nvSpPr>
          <p:cNvPr id="14" name="Shape 14"/>
          <p:cNvSpPr>
            <a:spLocks noGrp="1"/>
          </p:cNvSpPr>
          <p:nvPr>
            <p:ph type="body" idx="1"/>
          </p:nvPr>
        </p:nvSpPr>
        <p:spPr>
          <a:prstGeom prst="rect">
            <a:avLst/>
          </a:prstGeom>
        </p:spPr>
        <p:txBody>
          <a:bodyPr/>
          <a:lstStyle/>
          <a:p>
            <a:pPr lvl="0"/>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3271177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0FAA58A8-940D-484A-9E36-AD6801D3F581}" type="slidenum">
              <a:rPr lang="en-US" altLang="en-US"/>
              <a:pPr/>
              <a:t>‹#›</a:t>
            </a:fld>
            <a:endParaRPr lang="en-US" altLang="en-US"/>
          </a:p>
        </p:txBody>
      </p:sp>
    </p:spTree>
    <p:extLst>
      <p:ext uri="{BB962C8B-B14F-4D97-AF65-F5344CB8AC3E}">
        <p14:creationId xmlns:p14="http://schemas.microsoft.com/office/powerpoint/2010/main" val="41881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F3BFD-E88C-4AB2-888F-AEED68C14AE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391518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F3BFD-E88C-4AB2-888F-AEED68C14AE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3026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F3BFD-E88C-4AB2-888F-AEED68C14AE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2741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1F3BFD-E88C-4AB2-888F-AEED68C14AEE}"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15420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1F3BFD-E88C-4AB2-888F-AEED68C14AEE}"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196628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1F3BFD-E88C-4AB2-888F-AEED68C14AEE}"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138734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F3BFD-E88C-4AB2-888F-AEED68C14AEE}"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358737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F3BFD-E88C-4AB2-888F-AEED68C14AEE}"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0FAC2-909E-45F2-AED2-78956A712232}" type="slidenum">
              <a:rPr lang="en-US" smtClean="0"/>
              <a:t>‹#›</a:t>
            </a:fld>
            <a:endParaRPr lang="en-US"/>
          </a:p>
        </p:txBody>
      </p:sp>
    </p:spTree>
    <p:extLst>
      <p:ext uri="{BB962C8B-B14F-4D97-AF65-F5344CB8AC3E}">
        <p14:creationId xmlns:p14="http://schemas.microsoft.com/office/powerpoint/2010/main" val="3797813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1523" y="872078"/>
            <a:ext cx="1719595" cy="5371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F3BFD-E88C-4AB2-888F-AEED68C14AEE}" type="datetimeFigureOut">
              <a:rPr lang="en-US" smtClean="0"/>
              <a:t>1/4/2017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0FAC2-909E-45F2-AED2-78956A712232}" type="slidenum">
              <a:rPr lang="en-US" smtClean="0"/>
              <a:t>‹#›</a:t>
            </a:fld>
            <a:endParaRPr lang="en-US"/>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73796" y="96538"/>
            <a:ext cx="1719595" cy="537174"/>
          </a:xfrm>
          <a:prstGeom prst="rect">
            <a:avLst/>
          </a:prstGeom>
        </p:spPr>
      </p:pic>
    </p:spTree>
    <p:extLst>
      <p:ext uri="{BB962C8B-B14F-4D97-AF65-F5344CB8AC3E}">
        <p14:creationId xmlns:p14="http://schemas.microsoft.com/office/powerpoint/2010/main" val="290873663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88"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856233"/>
            <a:ext cx="4480560" cy="2351313"/>
          </a:xfrm>
        </p:spPr>
        <p:txBody>
          <a:bodyPr/>
          <a:lstStyle/>
          <a:p>
            <a:r>
              <a:rPr lang="en-US" dirty="0" smtClean="0">
                <a:solidFill>
                  <a:schemeClr val="bg1"/>
                </a:solidFill>
              </a:rPr>
              <a:t>Planning for </a:t>
            </a:r>
            <a:r>
              <a:rPr lang="en-US" dirty="0">
                <a:solidFill>
                  <a:schemeClr val="bg1"/>
                </a:solidFill>
              </a:rPr>
              <a:t>Sustainable &amp; Profitable Farms &amp; Value-added Ag and Farm </a:t>
            </a:r>
            <a:r>
              <a:rPr lang="en-US" dirty="0" smtClean="0">
                <a:solidFill>
                  <a:schemeClr val="bg1"/>
                </a:solidFill>
              </a:rPr>
              <a:t>Businesses</a:t>
            </a:r>
            <a:endParaRPr lang="en-US" sz="2400" dirty="0">
              <a:solidFill>
                <a:schemeClr val="bg1"/>
              </a:solidFill>
            </a:endParaRPr>
          </a:p>
        </p:txBody>
      </p:sp>
      <p:sp>
        <p:nvSpPr>
          <p:cNvPr id="2" name="Rectangle 1"/>
          <p:cNvSpPr/>
          <p:nvPr/>
        </p:nvSpPr>
        <p:spPr>
          <a:xfrm>
            <a:off x="3657600" y="58247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172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676400"/>
            <a:ext cx="8458200" cy="1371600"/>
          </a:xfrm>
        </p:spPr>
        <p:txBody>
          <a:bodyPr>
            <a:normAutofit fontScale="90000"/>
          </a:bodyPr>
          <a:lstStyle/>
          <a:p>
            <a:pPr eaLnBrk="1" hangingPunct="1"/>
            <a:r>
              <a:rPr lang="en-US" altLang="en-US" sz="4000" smtClean="0"/>
              <a:t>Step 2: Analyzing the external and internal components of your business using the S.W.O.T. analysis.  </a:t>
            </a:r>
            <a:br>
              <a:rPr lang="en-US" altLang="en-US" sz="4000" smtClean="0"/>
            </a:br>
            <a:endParaRPr lang="en-US" altLang="en-US" sz="4000" smtClean="0"/>
          </a:p>
        </p:txBody>
      </p:sp>
      <p:sp>
        <p:nvSpPr>
          <p:cNvPr id="16387" name="Rectangle 3"/>
          <p:cNvSpPr>
            <a:spLocks noGrp="1" noChangeArrowheads="1"/>
          </p:cNvSpPr>
          <p:nvPr>
            <p:ph type="body" idx="1"/>
          </p:nvPr>
        </p:nvSpPr>
        <p:spPr>
          <a:xfrm>
            <a:off x="381000" y="3505200"/>
            <a:ext cx="8229600" cy="2971800"/>
          </a:xfrm>
        </p:spPr>
        <p:txBody>
          <a:bodyPr/>
          <a:lstStyle/>
          <a:p>
            <a:pPr eaLnBrk="1" hangingPunct="1"/>
            <a:r>
              <a:rPr lang="en-US" altLang="en-US" smtClean="0"/>
              <a:t>S.W.O.T. is an acronym for: </a:t>
            </a:r>
            <a:endParaRPr lang="en-US" altLang="en-US" b="1" smtClean="0"/>
          </a:p>
          <a:p>
            <a:pPr lvl="1" eaLnBrk="1" hangingPunct="1"/>
            <a:r>
              <a:rPr lang="en-US" altLang="en-US" b="1" smtClean="0"/>
              <a:t>S</a:t>
            </a:r>
            <a:r>
              <a:rPr lang="en-US" altLang="en-US" smtClean="0"/>
              <a:t>trengths</a:t>
            </a:r>
            <a:endParaRPr lang="en-US" altLang="en-US" b="1" smtClean="0"/>
          </a:p>
          <a:p>
            <a:pPr lvl="1" eaLnBrk="1" hangingPunct="1"/>
            <a:r>
              <a:rPr lang="en-US" altLang="en-US" b="1" smtClean="0"/>
              <a:t>W</a:t>
            </a:r>
            <a:r>
              <a:rPr lang="en-US" altLang="en-US" smtClean="0"/>
              <a:t>eaknesses</a:t>
            </a:r>
            <a:endParaRPr lang="en-US" altLang="en-US" b="1" smtClean="0"/>
          </a:p>
          <a:p>
            <a:pPr lvl="1" eaLnBrk="1" hangingPunct="1"/>
            <a:r>
              <a:rPr lang="en-US" altLang="en-US" b="1" smtClean="0"/>
              <a:t>O</a:t>
            </a:r>
            <a:r>
              <a:rPr lang="en-US" altLang="en-US" smtClean="0"/>
              <a:t>pportunities</a:t>
            </a:r>
            <a:endParaRPr lang="en-US" altLang="en-US" b="1" smtClean="0"/>
          </a:p>
          <a:p>
            <a:pPr lvl="1" eaLnBrk="1" hangingPunct="1"/>
            <a:r>
              <a:rPr lang="en-US" altLang="en-US" b="1" smtClean="0"/>
              <a:t>T</a:t>
            </a:r>
            <a:r>
              <a:rPr lang="en-US" altLang="en-US" smtClean="0"/>
              <a:t>hreats </a:t>
            </a:r>
          </a:p>
        </p:txBody>
      </p:sp>
    </p:spTree>
    <p:extLst>
      <p:ext uri="{BB962C8B-B14F-4D97-AF65-F5344CB8AC3E}">
        <p14:creationId xmlns:p14="http://schemas.microsoft.com/office/powerpoint/2010/main" val="335089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Strengths and Weaknesses</a:t>
            </a:r>
          </a:p>
        </p:txBody>
      </p:sp>
      <p:sp>
        <p:nvSpPr>
          <p:cNvPr id="17411" name="Rectangle 3"/>
          <p:cNvSpPr>
            <a:spLocks noGrp="1" noChangeArrowheads="1"/>
          </p:cNvSpPr>
          <p:nvPr>
            <p:ph type="body" idx="1"/>
          </p:nvPr>
        </p:nvSpPr>
        <p:spPr/>
        <p:txBody>
          <a:bodyPr/>
          <a:lstStyle/>
          <a:p>
            <a:pPr eaLnBrk="1" hangingPunct="1"/>
            <a:r>
              <a:rPr lang="en-US" altLang="en-US" smtClean="0"/>
              <a:t>Evaluation of the Internal Environment</a:t>
            </a:r>
          </a:p>
          <a:p>
            <a:pPr lvl="1" eaLnBrk="1" hangingPunct="1"/>
            <a:r>
              <a:rPr lang="en-US" altLang="en-US" smtClean="0"/>
              <a:t>Financial resources</a:t>
            </a:r>
          </a:p>
          <a:p>
            <a:pPr lvl="1" eaLnBrk="1" hangingPunct="1"/>
            <a:r>
              <a:rPr lang="en-US" altLang="en-US" smtClean="0"/>
              <a:t>Management capability</a:t>
            </a:r>
          </a:p>
          <a:p>
            <a:pPr lvl="1" eaLnBrk="1" hangingPunct="1"/>
            <a:r>
              <a:rPr lang="en-US" altLang="en-US" smtClean="0"/>
              <a:t>Human resources</a:t>
            </a:r>
          </a:p>
          <a:p>
            <a:pPr lvl="1" eaLnBrk="1" hangingPunct="1"/>
            <a:r>
              <a:rPr lang="en-US" altLang="en-US" smtClean="0"/>
              <a:t>Location</a:t>
            </a:r>
          </a:p>
          <a:p>
            <a:pPr lvl="1" eaLnBrk="1" hangingPunct="1"/>
            <a:r>
              <a:rPr lang="en-US" altLang="en-US" smtClean="0"/>
              <a:t>Facilities</a:t>
            </a:r>
          </a:p>
        </p:txBody>
      </p:sp>
    </p:spTree>
    <p:extLst>
      <p:ext uri="{BB962C8B-B14F-4D97-AF65-F5344CB8AC3E}">
        <p14:creationId xmlns:p14="http://schemas.microsoft.com/office/powerpoint/2010/main" val="86760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Threats and Opportunities</a:t>
            </a:r>
          </a:p>
        </p:txBody>
      </p:sp>
      <p:sp>
        <p:nvSpPr>
          <p:cNvPr id="18435" name="Rectangle 3"/>
          <p:cNvSpPr>
            <a:spLocks noGrp="1" noChangeArrowheads="1"/>
          </p:cNvSpPr>
          <p:nvPr>
            <p:ph type="body" idx="1"/>
          </p:nvPr>
        </p:nvSpPr>
        <p:spPr/>
        <p:txBody>
          <a:bodyPr/>
          <a:lstStyle/>
          <a:p>
            <a:pPr eaLnBrk="1" hangingPunct="1"/>
            <a:r>
              <a:rPr lang="en-US" altLang="en-US" smtClean="0"/>
              <a:t>Evaluation of the External Environment</a:t>
            </a:r>
          </a:p>
          <a:p>
            <a:pPr lvl="1" eaLnBrk="1" hangingPunct="1"/>
            <a:r>
              <a:rPr lang="en-US" altLang="en-US" smtClean="0"/>
              <a:t>Competitor analysis</a:t>
            </a:r>
          </a:p>
          <a:p>
            <a:pPr lvl="1" eaLnBrk="1" hangingPunct="1"/>
            <a:r>
              <a:rPr lang="en-US" altLang="en-US" smtClean="0"/>
              <a:t>New/expanding markets</a:t>
            </a:r>
          </a:p>
          <a:p>
            <a:pPr lvl="1" eaLnBrk="1" hangingPunct="1"/>
            <a:r>
              <a:rPr lang="en-US" altLang="en-US" smtClean="0"/>
              <a:t>Regulations</a:t>
            </a:r>
          </a:p>
          <a:p>
            <a:pPr lvl="1" eaLnBrk="1" hangingPunct="1"/>
            <a:r>
              <a:rPr lang="en-US" altLang="en-US" smtClean="0"/>
              <a:t>Technology</a:t>
            </a:r>
          </a:p>
          <a:p>
            <a:pPr lvl="1" eaLnBrk="1" hangingPunct="1"/>
            <a:r>
              <a:rPr lang="en-US" altLang="en-US" smtClean="0"/>
              <a:t>economics</a:t>
            </a:r>
          </a:p>
        </p:txBody>
      </p:sp>
    </p:spTree>
    <p:extLst>
      <p:ext uri="{BB962C8B-B14F-4D97-AF65-F5344CB8AC3E}">
        <p14:creationId xmlns:p14="http://schemas.microsoft.com/office/powerpoint/2010/main" val="2453389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W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410200"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95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38200"/>
            <a:ext cx="8229600" cy="1371600"/>
          </a:xfrm>
        </p:spPr>
        <p:txBody>
          <a:bodyPr>
            <a:normAutofit fontScale="90000"/>
          </a:bodyPr>
          <a:lstStyle/>
          <a:p>
            <a:pPr eaLnBrk="1" hangingPunct="1"/>
            <a:r>
              <a:rPr lang="en-US" altLang="en-US" sz="4000" smtClean="0"/>
              <a:t>Step 3: Creating alternative plans of action and identifying areas of competitive advantage.  </a:t>
            </a:r>
          </a:p>
        </p:txBody>
      </p:sp>
      <p:sp>
        <p:nvSpPr>
          <p:cNvPr id="20483" name="Rectangle 3"/>
          <p:cNvSpPr>
            <a:spLocks noGrp="1" noChangeArrowheads="1"/>
          </p:cNvSpPr>
          <p:nvPr>
            <p:ph type="body" idx="1"/>
          </p:nvPr>
        </p:nvSpPr>
        <p:spPr>
          <a:xfrm>
            <a:off x="457200" y="2514600"/>
            <a:ext cx="8229600" cy="3733800"/>
          </a:xfrm>
        </p:spPr>
        <p:txBody>
          <a:bodyPr/>
          <a:lstStyle/>
          <a:p>
            <a:pPr eaLnBrk="1" hangingPunct="1"/>
            <a:r>
              <a:rPr lang="en-US" altLang="en-US" smtClean="0"/>
              <a:t>Pulling it all together – Internal Strengths with External Opportunities</a:t>
            </a:r>
          </a:p>
          <a:p>
            <a:pPr eaLnBrk="1" hangingPunct="1"/>
            <a:r>
              <a:rPr lang="en-US" altLang="en-US" smtClean="0"/>
              <a:t>Plan of Action</a:t>
            </a:r>
          </a:p>
          <a:p>
            <a:pPr eaLnBrk="1" hangingPunct="1"/>
            <a:r>
              <a:rPr lang="en-US" altLang="en-US" smtClean="0"/>
              <a:t>What is unique, what is your competitive advantage, what will your consumers value</a:t>
            </a:r>
          </a:p>
        </p:txBody>
      </p:sp>
    </p:spTree>
    <p:extLst>
      <p:ext uri="{BB962C8B-B14F-4D97-AF65-F5344CB8AC3E}">
        <p14:creationId xmlns:p14="http://schemas.microsoft.com/office/powerpoint/2010/main" val="421145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143000"/>
            <a:ext cx="8229600" cy="1371600"/>
          </a:xfrm>
        </p:spPr>
        <p:txBody>
          <a:bodyPr>
            <a:normAutofit fontScale="90000"/>
          </a:bodyPr>
          <a:lstStyle/>
          <a:p>
            <a:pPr eaLnBrk="1" hangingPunct="1"/>
            <a:r>
              <a:rPr lang="en-US" altLang="en-US" sz="4000" smtClean="0"/>
              <a:t>Step 4: Selecting the best plan that fits your overall farm mission.</a:t>
            </a:r>
            <a:br>
              <a:rPr lang="en-US" altLang="en-US" sz="4000" smtClean="0"/>
            </a:br>
            <a:endParaRPr lang="en-US" altLang="en-US" sz="4000" smtClean="0"/>
          </a:p>
        </p:txBody>
      </p:sp>
      <p:sp>
        <p:nvSpPr>
          <p:cNvPr id="21507" name="Rectangle 3"/>
          <p:cNvSpPr>
            <a:spLocks noGrp="1" noChangeArrowheads="1"/>
          </p:cNvSpPr>
          <p:nvPr>
            <p:ph type="body" idx="1"/>
          </p:nvPr>
        </p:nvSpPr>
        <p:spPr>
          <a:xfrm>
            <a:off x="457200" y="2667000"/>
            <a:ext cx="8229600" cy="3886200"/>
          </a:xfrm>
        </p:spPr>
        <p:txBody>
          <a:bodyPr/>
          <a:lstStyle/>
          <a:p>
            <a:pPr eaLnBrk="1" hangingPunct="1"/>
            <a:r>
              <a:rPr lang="en-US" altLang="en-US" sz="2800" smtClean="0"/>
              <a:t>It is now time to select the plan that best fits your overall farm operation</a:t>
            </a:r>
          </a:p>
          <a:p>
            <a:pPr eaLnBrk="1" hangingPunct="1"/>
            <a:r>
              <a:rPr lang="en-US" altLang="en-US" sz="2800" smtClean="0"/>
              <a:t>Keep in mind SWOT</a:t>
            </a:r>
          </a:p>
          <a:p>
            <a:pPr eaLnBrk="1" hangingPunct="1"/>
            <a:r>
              <a:rPr lang="en-US" altLang="en-US" sz="2800" smtClean="0"/>
              <a:t>Can you see yourself doing this in 5-10 years?</a:t>
            </a:r>
          </a:p>
          <a:p>
            <a:pPr eaLnBrk="1" hangingPunct="1"/>
            <a:r>
              <a:rPr lang="en-US" altLang="en-US" sz="2800" smtClean="0"/>
              <a:t>Include marketing, production, finances and management along with your competitive advantages.</a:t>
            </a:r>
          </a:p>
        </p:txBody>
      </p:sp>
    </p:spTree>
    <p:extLst>
      <p:ext uri="{BB962C8B-B14F-4D97-AF65-F5344CB8AC3E}">
        <p14:creationId xmlns:p14="http://schemas.microsoft.com/office/powerpoint/2010/main" val="411781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Step 5:  Implementing and evaluating the strategy</a:t>
            </a:r>
          </a:p>
        </p:txBody>
      </p:sp>
      <p:sp>
        <p:nvSpPr>
          <p:cNvPr id="22531" name="Rectangle 3"/>
          <p:cNvSpPr>
            <a:spLocks noGrp="1" noChangeArrowheads="1"/>
          </p:cNvSpPr>
          <p:nvPr>
            <p:ph type="body" idx="1"/>
          </p:nvPr>
        </p:nvSpPr>
        <p:spPr/>
        <p:txBody>
          <a:bodyPr/>
          <a:lstStyle/>
          <a:p>
            <a:pPr eaLnBrk="1" hangingPunct="1"/>
            <a:r>
              <a:rPr lang="en-US" altLang="en-US" smtClean="0"/>
              <a:t>How are you going to get it done!</a:t>
            </a:r>
          </a:p>
          <a:p>
            <a:pPr eaLnBrk="1" hangingPunct="1"/>
            <a:endParaRPr lang="en-US" altLang="en-US" smtClean="0"/>
          </a:p>
          <a:p>
            <a:pPr eaLnBrk="1" hangingPunct="1"/>
            <a:r>
              <a:rPr lang="en-US" altLang="en-US" smtClean="0"/>
              <a:t>Following the financial plan there is a section that focuses on implementation</a:t>
            </a:r>
          </a:p>
        </p:txBody>
      </p:sp>
    </p:spTree>
    <p:extLst>
      <p:ext uri="{BB962C8B-B14F-4D97-AF65-F5344CB8AC3E}">
        <p14:creationId xmlns:p14="http://schemas.microsoft.com/office/powerpoint/2010/main" val="3803121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Business </a:t>
            </a:r>
            <a:r>
              <a:rPr lang="en-US" altLang="en-US" dirty="0" smtClean="0"/>
              <a:t>Plans/Planning </a:t>
            </a:r>
            <a:endParaRPr lang="en-US" altLang="en-US" dirty="0" smtClean="0"/>
          </a:p>
        </p:txBody>
      </p:sp>
      <p:sp>
        <p:nvSpPr>
          <p:cNvPr id="6147"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2800" dirty="0" smtClean="0"/>
              <a:t>No matter how large or small it is necessary for you have a </a:t>
            </a:r>
            <a:r>
              <a:rPr lang="en-US" altLang="en-US" sz="2800" b="1" dirty="0" smtClean="0"/>
              <a:t>written</a:t>
            </a:r>
            <a:r>
              <a:rPr lang="en-US" altLang="en-US" sz="2800" dirty="0" smtClean="0"/>
              <a:t> farm business plan </a:t>
            </a:r>
          </a:p>
          <a:p>
            <a:pPr eaLnBrk="1" hangingPunct="1">
              <a:lnSpc>
                <a:spcPct val="90000"/>
              </a:lnSpc>
            </a:pPr>
            <a:r>
              <a:rPr lang="en-US" altLang="en-US" sz="2800" dirty="0" smtClean="0"/>
              <a:t>Business plans help </a:t>
            </a:r>
            <a:r>
              <a:rPr lang="en-US" altLang="en-US" sz="2800" dirty="0" smtClean="0"/>
              <a:t>with</a:t>
            </a:r>
          </a:p>
          <a:p>
            <a:pPr lvl="1"/>
            <a:r>
              <a:rPr lang="en-US" altLang="en-US" dirty="0" smtClean="0"/>
              <a:t>Is “THIS” what you really want </a:t>
            </a:r>
          </a:p>
          <a:p>
            <a:pPr lvl="2"/>
            <a:r>
              <a:rPr lang="en-US" altLang="en-US" sz="2000" dirty="0" smtClean="0"/>
              <a:t>Values, goals, compatibility clarification </a:t>
            </a:r>
            <a:endParaRPr lang="en-US" altLang="en-US" sz="2000" dirty="0" smtClean="0"/>
          </a:p>
          <a:p>
            <a:pPr lvl="1" eaLnBrk="1" hangingPunct="1">
              <a:lnSpc>
                <a:spcPct val="90000"/>
              </a:lnSpc>
            </a:pPr>
            <a:r>
              <a:rPr lang="en-US" altLang="en-US" sz="2400" dirty="0" smtClean="0"/>
              <a:t>Supporting a loan application</a:t>
            </a:r>
          </a:p>
          <a:p>
            <a:pPr lvl="1" eaLnBrk="1" hangingPunct="1">
              <a:lnSpc>
                <a:spcPct val="90000"/>
              </a:lnSpc>
            </a:pPr>
            <a:r>
              <a:rPr lang="en-US" altLang="en-US" sz="2400" dirty="0" smtClean="0"/>
              <a:t>Defining a new business, goals and steps to achieve those goals</a:t>
            </a:r>
          </a:p>
          <a:p>
            <a:pPr lvl="1" eaLnBrk="1" hangingPunct="1">
              <a:lnSpc>
                <a:spcPct val="90000"/>
              </a:lnSpc>
            </a:pPr>
            <a:r>
              <a:rPr lang="en-US" altLang="en-US" sz="2400" dirty="0" smtClean="0"/>
              <a:t>Evaluating the effectiveness of business and marketing strategies</a:t>
            </a:r>
          </a:p>
          <a:p>
            <a:pPr lvl="1" eaLnBrk="1" hangingPunct="1">
              <a:lnSpc>
                <a:spcPct val="90000"/>
              </a:lnSpc>
            </a:pPr>
            <a:r>
              <a:rPr lang="en-US" altLang="en-US" sz="2400" dirty="0" smtClean="0"/>
              <a:t>Set a direction for the business in the next five years</a:t>
            </a:r>
          </a:p>
          <a:p>
            <a:pPr lvl="1" eaLnBrk="1" hangingPunct="1">
              <a:lnSpc>
                <a:spcPct val="90000"/>
              </a:lnSpc>
            </a:pPr>
            <a:r>
              <a:rPr lang="en-US" altLang="en-US" sz="2400" dirty="0" smtClean="0"/>
              <a:t>Growth and development for established businesses</a:t>
            </a:r>
          </a:p>
        </p:txBody>
      </p:sp>
    </p:spTree>
    <p:extLst>
      <p:ext uri="{BB962C8B-B14F-4D97-AF65-F5344CB8AC3E}">
        <p14:creationId xmlns:p14="http://schemas.microsoft.com/office/powerpoint/2010/main" val="256250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Business Plans</a:t>
            </a:r>
          </a:p>
        </p:txBody>
      </p:sp>
      <p:sp>
        <p:nvSpPr>
          <p:cNvPr id="7171" name="Rectangle 3"/>
          <p:cNvSpPr>
            <a:spLocks noGrp="1" noChangeArrowheads="1"/>
          </p:cNvSpPr>
          <p:nvPr>
            <p:ph type="body" idx="1"/>
          </p:nvPr>
        </p:nvSpPr>
        <p:spPr>
          <a:xfrm>
            <a:off x="457200" y="1600200"/>
            <a:ext cx="8229600" cy="4572000"/>
          </a:xfrm>
        </p:spPr>
        <p:txBody>
          <a:bodyPr/>
          <a:lstStyle/>
          <a:p>
            <a:pPr eaLnBrk="1" hangingPunct="1"/>
            <a:r>
              <a:rPr lang="en-US" altLang="en-US" sz="2800" smtClean="0"/>
              <a:t>A good business/marketing plan should be realistic, simple, specific and complete. </a:t>
            </a:r>
          </a:p>
          <a:p>
            <a:pPr lvl="1" eaLnBrk="1" hangingPunct="1"/>
            <a:r>
              <a:rPr lang="en-US" altLang="en-US" sz="2400" smtClean="0"/>
              <a:t>Is your plan realistic?  Are your goals, dates and objectives realistic to your farm operation?</a:t>
            </a:r>
          </a:p>
          <a:p>
            <a:pPr lvl="1" eaLnBrk="1" hangingPunct="1"/>
            <a:r>
              <a:rPr lang="en-US" altLang="en-US" sz="2400" smtClean="0"/>
              <a:t>Is your plan simple?  Can you and others read and understand the farm business plan?</a:t>
            </a:r>
          </a:p>
          <a:p>
            <a:pPr lvl="1" eaLnBrk="1" hangingPunct="1"/>
            <a:r>
              <a:rPr lang="en-US" altLang="en-US" sz="2400" smtClean="0"/>
              <a:t>Is your plan specific?  Are goals, objectives and finances measurable?</a:t>
            </a:r>
          </a:p>
          <a:p>
            <a:pPr lvl="1" eaLnBrk="1" hangingPunct="1"/>
            <a:r>
              <a:rPr lang="en-US" altLang="en-US" sz="2400" smtClean="0"/>
              <a:t>Is your plan complete?  Does your plan include all aspects of your farm business?</a:t>
            </a:r>
          </a:p>
        </p:txBody>
      </p:sp>
    </p:spTree>
    <p:extLst>
      <p:ext uri="{BB962C8B-B14F-4D97-AF65-F5344CB8AC3E}">
        <p14:creationId xmlns:p14="http://schemas.microsoft.com/office/powerpoint/2010/main" val="2279326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Contents of a Business Plan</a:t>
            </a:r>
          </a:p>
        </p:txBody>
      </p:sp>
      <p:sp>
        <p:nvSpPr>
          <p:cNvPr id="8195" name="Rectangle 3"/>
          <p:cNvSpPr>
            <a:spLocks noGrp="1" noChangeArrowheads="1"/>
          </p:cNvSpPr>
          <p:nvPr>
            <p:ph type="body" sz="half" idx="1"/>
          </p:nvPr>
        </p:nvSpPr>
        <p:spPr/>
        <p:txBody>
          <a:bodyPr/>
          <a:lstStyle/>
          <a:p>
            <a:pPr eaLnBrk="1" hangingPunct="1"/>
            <a:r>
              <a:rPr lang="en-US" altLang="en-US" smtClean="0"/>
              <a:t>Executive Summary</a:t>
            </a:r>
          </a:p>
          <a:p>
            <a:pPr eaLnBrk="1" hangingPunct="1"/>
            <a:r>
              <a:rPr lang="en-US" altLang="en-US" smtClean="0"/>
              <a:t>Mission and Goals</a:t>
            </a:r>
          </a:p>
          <a:p>
            <a:pPr eaLnBrk="1" hangingPunct="1"/>
            <a:r>
              <a:rPr lang="en-US" altLang="en-US" smtClean="0"/>
              <a:t>Background Information</a:t>
            </a:r>
          </a:p>
          <a:p>
            <a:pPr eaLnBrk="1" hangingPunct="1"/>
            <a:r>
              <a:rPr lang="en-US" altLang="en-US" smtClean="0"/>
              <a:t>Farm Strategy</a:t>
            </a:r>
          </a:p>
          <a:p>
            <a:pPr eaLnBrk="1" hangingPunct="1"/>
            <a:r>
              <a:rPr lang="en-US" altLang="en-US" smtClean="0"/>
              <a:t>Marketing Strategy and Plan</a:t>
            </a:r>
          </a:p>
        </p:txBody>
      </p:sp>
      <p:sp>
        <p:nvSpPr>
          <p:cNvPr id="8196" name="Rectangle 4"/>
          <p:cNvSpPr>
            <a:spLocks noGrp="1" noChangeArrowheads="1"/>
          </p:cNvSpPr>
          <p:nvPr>
            <p:ph type="body" sz="half" idx="2"/>
          </p:nvPr>
        </p:nvSpPr>
        <p:spPr/>
        <p:txBody>
          <a:bodyPr/>
          <a:lstStyle/>
          <a:p>
            <a:pPr eaLnBrk="1" hangingPunct="1"/>
            <a:r>
              <a:rPr lang="en-US" altLang="en-US" smtClean="0"/>
              <a:t>Enterprises Analysis and Plan</a:t>
            </a:r>
          </a:p>
          <a:p>
            <a:pPr eaLnBrk="1" hangingPunct="1"/>
            <a:r>
              <a:rPr lang="en-US" altLang="en-US" smtClean="0"/>
              <a:t>Financial Plan</a:t>
            </a:r>
          </a:p>
          <a:p>
            <a:pPr eaLnBrk="1" hangingPunct="1"/>
            <a:r>
              <a:rPr lang="en-US" altLang="en-US" smtClean="0"/>
              <a:t>Implementation Strategy</a:t>
            </a:r>
          </a:p>
          <a:p>
            <a:pPr eaLnBrk="1" hangingPunct="1"/>
            <a:r>
              <a:rPr lang="en-US" altLang="en-US" smtClean="0"/>
              <a:t>Human Resource Plan</a:t>
            </a:r>
          </a:p>
          <a:p>
            <a:pPr eaLnBrk="1" hangingPunct="1"/>
            <a:r>
              <a:rPr lang="en-US" altLang="en-US" smtClean="0"/>
              <a:t>Resource Inventory </a:t>
            </a:r>
          </a:p>
          <a:p>
            <a:pPr eaLnBrk="1" hangingPunct="1">
              <a:buFont typeface="Wingdings" panose="05000000000000000000" pitchFamily="2" charset="2"/>
              <a:buNone/>
            </a:pPr>
            <a:endParaRPr lang="en-US" altLang="en-US" smtClean="0"/>
          </a:p>
        </p:txBody>
      </p:sp>
    </p:spTree>
    <p:extLst>
      <p:ext uri="{BB962C8B-B14F-4D97-AF65-F5344CB8AC3E}">
        <p14:creationId xmlns:p14="http://schemas.microsoft.com/office/powerpoint/2010/main" val="245130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628650" y="1537252"/>
            <a:ext cx="8218170" cy="4969565"/>
          </a:xfrm>
        </p:spPr>
        <p:txBody>
          <a:bodyPr>
            <a:normAutofit/>
          </a:bodyPr>
          <a:lstStyle/>
          <a:p>
            <a:r>
              <a:rPr lang="en-US" dirty="0" smtClean="0"/>
              <a:t>8 Golden Questions</a:t>
            </a:r>
            <a:endParaRPr lang="en-US" dirty="0" smtClean="0"/>
          </a:p>
          <a:p>
            <a:r>
              <a:rPr lang="en-US" dirty="0" smtClean="0"/>
              <a:t>Business </a:t>
            </a:r>
            <a:r>
              <a:rPr lang="en-US" dirty="0" smtClean="0"/>
              <a:t>Plans 101</a:t>
            </a:r>
            <a:endParaRPr lang="en-US" dirty="0" smtClean="0"/>
          </a:p>
          <a:p>
            <a:pPr lvl="1"/>
            <a:r>
              <a:rPr lang="en-US" dirty="0" smtClean="0"/>
              <a:t>Branded Marketing </a:t>
            </a:r>
          </a:p>
          <a:p>
            <a:pPr lvl="1"/>
            <a:r>
              <a:rPr lang="en-US" dirty="0" smtClean="0"/>
              <a:t>Direct to Consumer </a:t>
            </a:r>
          </a:p>
          <a:p>
            <a:pPr lvl="1"/>
            <a:r>
              <a:rPr lang="en-US" dirty="0" smtClean="0"/>
              <a:t>Value-added </a:t>
            </a:r>
          </a:p>
          <a:p>
            <a:r>
              <a:rPr lang="en-US" dirty="0" smtClean="0"/>
              <a:t>Your Business Plan + Your Farm Plan + Your Labor Plan + Your Timeline + Weather + Market Prices = ? </a:t>
            </a:r>
            <a:r>
              <a:rPr lang="en-US" dirty="0" smtClean="0"/>
              <a:t>(Wouldn’t You Like to Know?)</a:t>
            </a:r>
            <a:endParaRPr lang="en-US" dirty="0" smtClean="0"/>
          </a:p>
          <a:p>
            <a:r>
              <a:rPr lang="en-US" dirty="0" smtClean="0"/>
              <a:t>EDASC and the Ag &amp; Food Economy of Skagit County </a:t>
            </a:r>
            <a:endParaRPr lang="en-US" dirty="0" smtClean="0"/>
          </a:p>
          <a:p>
            <a:pPr marL="0" indent="0">
              <a:buNone/>
            </a:pPr>
            <a:r>
              <a:rPr lang="en-US" dirty="0"/>
              <a:t>	</a:t>
            </a:r>
            <a:r>
              <a:rPr lang="en-US" dirty="0" smtClean="0"/>
              <a:t>	</a:t>
            </a:r>
            <a:endParaRPr lang="en-US" dirty="0"/>
          </a:p>
          <a:p>
            <a:pPr marL="914400" lvl="2" indent="0">
              <a:buNone/>
            </a:pPr>
            <a:endParaRPr lang="en-US" dirty="0"/>
          </a:p>
        </p:txBody>
      </p:sp>
    </p:spTree>
    <p:extLst>
      <p:ext uri="{BB962C8B-B14F-4D97-AF65-F5344CB8AC3E}">
        <p14:creationId xmlns:p14="http://schemas.microsoft.com/office/powerpoint/2010/main" val="354328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Executive Summary</a:t>
            </a:r>
          </a:p>
        </p:txBody>
      </p:sp>
      <p:sp>
        <p:nvSpPr>
          <p:cNvPr id="9219" name="Rectangle 3"/>
          <p:cNvSpPr>
            <a:spLocks noGrp="1" noChangeArrowheads="1"/>
          </p:cNvSpPr>
          <p:nvPr>
            <p:ph type="body" idx="1"/>
          </p:nvPr>
        </p:nvSpPr>
        <p:spPr/>
        <p:txBody>
          <a:bodyPr/>
          <a:lstStyle/>
          <a:p>
            <a:pPr eaLnBrk="1" hangingPunct="1"/>
            <a:r>
              <a:rPr lang="en-US" altLang="en-US" smtClean="0"/>
              <a:t>It is in the front of the document BUT the last task to be completed.  </a:t>
            </a:r>
          </a:p>
          <a:p>
            <a:pPr eaLnBrk="1" hangingPunct="1"/>
            <a:r>
              <a:rPr lang="en-US" altLang="en-US" smtClean="0"/>
              <a:t>Overall summary of your business goals and objectives and how you plan to meet them.</a:t>
            </a:r>
          </a:p>
        </p:txBody>
      </p:sp>
    </p:spTree>
    <p:extLst>
      <p:ext uri="{BB962C8B-B14F-4D97-AF65-F5344CB8AC3E}">
        <p14:creationId xmlns:p14="http://schemas.microsoft.com/office/powerpoint/2010/main" val="286292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Mission and Goals</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mtClean="0"/>
              <a:t>Mission Statement: purpose of your farm operation (1 or 2 sentences)</a:t>
            </a:r>
          </a:p>
          <a:p>
            <a:pPr lvl="1" eaLnBrk="1" hangingPunct="1">
              <a:lnSpc>
                <a:spcPct val="90000"/>
              </a:lnSpc>
            </a:pPr>
            <a:r>
              <a:rPr lang="en-US" altLang="en-US" smtClean="0"/>
              <a:t>Answer – Why does your business exist, what purpose and where are you headed.</a:t>
            </a:r>
          </a:p>
          <a:p>
            <a:pPr eaLnBrk="1" hangingPunct="1">
              <a:lnSpc>
                <a:spcPct val="90000"/>
              </a:lnSpc>
            </a:pPr>
            <a:r>
              <a:rPr lang="en-US" altLang="en-US" smtClean="0"/>
              <a:t>Goals: Specific and measurable statements of what the business expects to achieve.  Can include production, marketing, financial, etc…</a:t>
            </a:r>
          </a:p>
        </p:txBody>
      </p:sp>
    </p:spTree>
    <p:extLst>
      <p:ext uri="{BB962C8B-B14F-4D97-AF65-F5344CB8AC3E}">
        <p14:creationId xmlns:p14="http://schemas.microsoft.com/office/powerpoint/2010/main" val="2646494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Background Information</a:t>
            </a:r>
          </a:p>
        </p:txBody>
      </p:sp>
      <p:sp>
        <p:nvSpPr>
          <p:cNvPr id="12291" name="Rectangle 3"/>
          <p:cNvSpPr>
            <a:spLocks noGrp="1" noChangeArrowheads="1"/>
          </p:cNvSpPr>
          <p:nvPr>
            <p:ph type="body" idx="1"/>
          </p:nvPr>
        </p:nvSpPr>
        <p:spPr>
          <a:xfrm>
            <a:off x="304800" y="1981200"/>
            <a:ext cx="8686800" cy="3886200"/>
          </a:xfrm>
        </p:spPr>
        <p:txBody>
          <a:bodyPr>
            <a:normAutofit fontScale="92500" lnSpcReduction="10000"/>
          </a:bodyPr>
          <a:lstStyle/>
          <a:p>
            <a:pPr eaLnBrk="1" hangingPunct="1">
              <a:lnSpc>
                <a:spcPct val="80000"/>
              </a:lnSpc>
            </a:pPr>
            <a:r>
              <a:rPr lang="en-US" altLang="en-US" sz="2800" dirty="0" smtClean="0"/>
              <a:t>Description: </a:t>
            </a:r>
            <a:r>
              <a:rPr lang="en-US" altLang="en-US" sz="2800" dirty="0" smtClean="0"/>
              <a:t>Name, address, ownership, advisors, employees</a:t>
            </a:r>
          </a:p>
          <a:p>
            <a:pPr eaLnBrk="1" hangingPunct="1">
              <a:lnSpc>
                <a:spcPct val="80000"/>
              </a:lnSpc>
            </a:pPr>
            <a:r>
              <a:rPr lang="en-US" altLang="en-US" sz="2800" dirty="0" smtClean="0"/>
              <a:t>History:  A Summary of the history of the farm </a:t>
            </a:r>
            <a:r>
              <a:rPr lang="en-US" altLang="en-US" sz="2800" dirty="0" smtClean="0"/>
              <a:t>operation/business</a:t>
            </a:r>
          </a:p>
          <a:p>
            <a:pPr eaLnBrk="1" hangingPunct="1">
              <a:lnSpc>
                <a:spcPct val="80000"/>
              </a:lnSpc>
            </a:pPr>
            <a:r>
              <a:rPr lang="en-US" altLang="en-US" dirty="0" smtClean="0"/>
              <a:t>Market/Customers (How you will make money)</a:t>
            </a:r>
          </a:p>
          <a:p>
            <a:pPr eaLnBrk="1" hangingPunct="1">
              <a:lnSpc>
                <a:spcPct val="80000"/>
              </a:lnSpc>
            </a:pPr>
            <a:r>
              <a:rPr lang="en-US" altLang="en-US" sz="2800" dirty="0" smtClean="0"/>
              <a:t>Costs</a:t>
            </a:r>
          </a:p>
          <a:p>
            <a:pPr eaLnBrk="1" hangingPunct="1">
              <a:lnSpc>
                <a:spcPct val="80000"/>
              </a:lnSpc>
            </a:pPr>
            <a:r>
              <a:rPr lang="en-US" altLang="en-US" dirty="0" smtClean="0"/>
              <a:t>Profit (How you will make money)</a:t>
            </a:r>
            <a:endParaRPr lang="en-US" altLang="en-US" sz="2800" dirty="0" smtClean="0"/>
          </a:p>
          <a:p>
            <a:pPr eaLnBrk="1" hangingPunct="1">
              <a:lnSpc>
                <a:spcPct val="80000"/>
              </a:lnSpc>
            </a:pPr>
            <a:r>
              <a:rPr lang="en-US" altLang="en-US" sz="2800" dirty="0" smtClean="0"/>
              <a:t>Operation Layout</a:t>
            </a:r>
          </a:p>
          <a:p>
            <a:pPr eaLnBrk="1" hangingPunct="1">
              <a:lnSpc>
                <a:spcPct val="80000"/>
              </a:lnSpc>
            </a:pPr>
            <a:r>
              <a:rPr lang="en-US" altLang="en-US" sz="2800" dirty="0" smtClean="0"/>
              <a:t>Legal and Contractual Situation:  Assets, contracts, insurance, estate plan, retirement, conservation programs, other</a:t>
            </a:r>
          </a:p>
          <a:p>
            <a:pPr eaLnBrk="1" hangingPunct="1">
              <a:lnSpc>
                <a:spcPct val="80000"/>
              </a:lnSpc>
            </a:pPr>
            <a:r>
              <a:rPr lang="en-US" altLang="en-US" sz="2800" dirty="0" smtClean="0"/>
              <a:t>Production:  Acreage, yields, livestock </a:t>
            </a:r>
          </a:p>
        </p:txBody>
      </p:sp>
    </p:spTree>
    <p:extLst>
      <p:ext uri="{BB962C8B-B14F-4D97-AF65-F5344CB8AC3E}">
        <p14:creationId xmlns:p14="http://schemas.microsoft.com/office/powerpoint/2010/main" val="41806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Marketing Plan</a:t>
            </a:r>
          </a:p>
        </p:txBody>
      </p:sp>
      <p:sp>
        <p:nvSpPr>
          <p:cNvPr id="23555" name="Rectangle 3"/>
          <p:cNvSpPr>
            <a:spLocks noGrp="1" noChangeArrowheads="1"/>
          </p:cNvSpPr>
          <p:nvPr>
            <p:ph type="body" idx="1"/>
          </p:nvPr>
        </p:nvSpPr>
        <p:spPr>
          <a:xfrm>
            <a:off x="457200" y="1752600"/>
            <a:ext cx="8229600" cy="4495800"/>
          </a:xfrm>
        </p:spPr>
        <p:txBody>
          <a:bodyPr>
            <a:normAutofit lnSpcReduction="10000"/>
          </a:bodyPr>
          <a:lstStyle/>
          <a:p>
            <a:pPr eaLnBrk="1" hangingPunct="1">
              <a:lnSpc>
                <a:spcPct val="80000"/>
              </a:lnSpc>
            </a:pPr>
            <a:r>
              <a:rPr lang="en-US" altLang="en-US" sz="2200" i="1" smtClean="0"/>
              <a:t>Market research –</a:t>
            </a:r>
            <a:r>
              <a:rPr lang="en-US" altLang="en-US" sz="2200" smtClean="0"/>
              <a:t> Completed during the SWOT analysis</a:t>
            </a:r>
          </a:p>
          <a:p>
            <a:pPr eaLnBrk="1" hangingPunct="1">
              <a:lnSpc>
                <a:spcPct val="80000"/>
              </a:lnSpc>
              <a:buFont typeface="Wingdings" panose="05000000000000000000" pitchFamily="2" charset="2"/>
              <a:buNone/>
            </a:pPr>
            <a:endParaRPr lang="en-US" altLang="en-US" sz="2200" i="1" smtClean="0"/>
          </a:p>
          <a:p>
            <a:pPr eaLnBrk="1" hangingPunct="1">
              <a:lnSpc>
                <a:spcPct val="80000"/>
              </a:lnSpc>
            </a:pPr>
            <a:r>
              <a:rPr lang="en-US" altLang="en-US" sz="2200" i="1" smtClean="0"/>
              <a:t>Target Market</a:t>
            </a:r>
            <a:r>
              <a:rPr lang="en-US" altLang="en-US" sz="2200" smtClean="0"/>
              <a:t> - It is important to understand who is purchasing your products so that your marketing efforts will reach that segment. You cannot be everything to everyone. In order to effectively market, you need to cater your product and services to the set of customers who will see value in the product you are offering.   </a:t>
            </a:r>
            <a:r>
              <a:rPr lang="en-US" altLang="en-US" sz="2200" i="1" smtClean="0"/>
              <a:t>Who are you marketing to?</a:t>
            </a:r>
          </a:p>
          <a:p>
            <a:pPr eaLnBrk="1" hangingPunct="1">
              <a:lnSpc>
                <a:spcPct val="80000"/>
              </a:lnSpc>
            </a:pPr>
            <a:endParaRPr lang="en-US" altLang="en-US" sz="2200" smtClean="0"/>
          </a:p>
          <a:p>
            <a:pPr eaLnBrk="1" hangingPunct="1">
              <a:lnSpc>
                <a:spcPct val="80000"/>
              </a:lnSpc>
            </a:pPr>
            <a:r>
              <a:rPr lang="en-US" altLang="en-US" sz="2200" smtClean="0"/>
              <a:t>A target market can be developed by:</a:t>
            </a:r>
          </a:p>
          <a:p>
            <a:pPr lvl="1" eaLnBrk="1" hangingPunct="1">
              <a:lnSpc>
                <a:spcPct val="80000"/>
              </a:lnSpc>
            </a:pPr>
            <a:r>
              <a:rPr lang="en-US" altLang="en-US" sz="2200" smtClean="0"/>
              <a:t>Demographics – age, gender, family size, education, occupation</a:t>
            </a:r>
          </a:p>
          <a:p>
            <a:pPr lvl="1" eaLnBrk="1" hangingPunct="1">
              <a:lnSpc>
                <a:spcPct val="80000"/>
              </a:lnSpc>
            </a:pPr>
            <a:r>
              <a:rPr lang="en-US" altLang="en-US" sz="2200" smtClean="0"/>
              <a:t>Geographic – location, city, urban, rural</a:t>
            </a:r>
          </a:p>
          <a:p>
            <a:pPr lvl="1" eaLnBrk="1" hangingPunct="1">
              <a:lnSpc>
                <a:spcPct val="80000"/>
              </a:lnSpc>
            </a:pPr>
            <a:r>
              <a:rPr lang="en-US" altLang="en-US" sz="2200" smtClean="0"/>
              <a:t>Psychographic – behavioral patterns, lifestyle similarities, common interests, beliefs and hobbies</a:t>
            </a:r>
          </a:p>
        </p:txBody>
      </p:sp>
    </p:spTree>
    <p:extLst>
      <p:ext uri="{BB962C8B-B14F-4D97-AF65-F5344CB8AC3E}">
        <p14:creationId xmlns:p14="http://schemas.microsoft.com/office/powerpoint/2010/main" val="3990178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52450"/>
            <a:ext cx="8229600" cy="1095375"/>
          </a:xfrm>
        </p:spPr>
        <p:txBody>
          <a:bodyPr/>
          <a:lstStyle/>
          <a:p>
            <a:pPr eaLnBrk="1" hangingPunct="1"/>
            <a:r>
              <a:rPr lang="en-US" altLang="en-US" smtClean="0"/>
              <a:t>Marketing Strategies</a:t>
            </a:r>
          </a:p>
        </p:txBody>
      </p:sp>
      <p:sp>
        <p:nvSpPr>
          <p:cNvPr id="24579" name="Rectangle 3"/>
          <p:cNvSpPr>
            <a:spLocks noGrp="1" noChangeArrowheads="1"/>
          </p:cNvSpPr>
          <p:nvPr>
            <p:ph type="body" idx="1"/>
          </p:nvPr>
        </p:nvSpPr>
        <p:spPr>
          <a:xfrm>
            <a:off x="533400" y="1676400"/>
            <a:ext cx="7620000" cy="4495800"/>
          </a:xfrm>
        </p:spPr>
        <p:txBody>
          <a:bodyPr/>
          <a:lstStyle/>
          <a:p>
            <a:pPr eaLnBrk="1" hangingPunct="1"/>
            <a:r>
              <a:rPr lang="en-US" altLang="en-US" smtClean="0"/>
              <a:t> The 4 P’s of marketing</a:t>
            </a:r>
          </a:p>
          <a:p>
            <a:pPr lvl="1" eaLnBrk="1" hangingPunct="1"/>
            <a:r>
              <a:rPr lang="en-US" altLang="en-US" smtClean="0"/>
              <a:t>Product</a:t>
            </a:r>
          </a:p>
          <a:p>
            <a:pPr lvl="1" eaLnBrk="1" hangingPunct="1"/>
            <a:r>
              <a:rPr lang="en-US" altLang="en-US" smtClean="0"/>
              <a:t>Price</a:t>
            </a:r>
          </a:p>
          <a:p>
            <a:pPr lvl="1" eaLnBrk="1" hangingPunct="1"/>
            <a:r>
              <a:rPr lang="en-US" altLang="en-US" smtClean="0"/>
              <a:t>Place</a:t>
            </a:r>
          </a:p>
          <a:p>
            <a:pPr lvl="1" eaLnBrk="1" hangingPunct="1"/>
            <a:r>
              <a:rPr lang="en-US" altLang="en-US" smtClean="0"/>
              <a:t>Promotion</a:t>
            </a:r>
          </a:p>
        </p:txBody>
      </p:sp>
    </p:spTree>
    <p:extLst>
      <p:ext uri="{BB962C8B-B14F-4D97-AF65-F5344CB8AC3E}">
        <p14:creationId xmlns:p14="http://schemas.microsoft.com/office/powerpoint/2010/main" val="84446933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0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752600"/>
            <a:ext cx="1600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1143000" y="304800"/>
            <a:ext cx="7772400" cy="1143000"/>
          </a:xfrm>
        </p:spPr>
        <p:txBody>
          <a:bodyPr/>
          <a:lstStyle/>
          <a:p>
            <a:pPr eaLnBrk="1" hangingPunct="1"/>
            <a:r>
              <a:rPr lang="en-US" altLang="en-US" sz="4000" smtClean="0"/>
              <a:t>4 P’s of Marketing - PRODUCT</a:t>
            </a:r>
          </a:p>
        </p:txBody>
      </p:sp>
      <p:sp>
        <p:nvSpPr>
          <p:cNvPr id="25604" name="Rectangle 4"/>
          <p:cNvSpPr>
            <a:spLocks noGrp="1" noChangeArrowheads="1"/>
          </p:cNvSpPr>
          <p:nvPr>
            <p:ph type="body" sz="half" idx="1"/>
          </p:nvPr>
        </p:nvSpPr>
        <p:spPr>
          <a:xfrm>
            <a:off x="457200" y="1371600"/>
            <a:ext cx="4425950" cy="3589338"/>
          </a:xfrm>
        </p:spPr>
        <p:txBody>
          <a:bodyPr>
            <a:normAutofit fontScale="92500" lnSpcReduction="10000"/>
          </a:bodyPr>
          <a:lstStyle/>
          <a:p>
            <a:pPr eaLnBrk="1" hangingPunct="1"/>
            <a:r>
              <a:rPr lang="en-US" altLang="en-US" smtClean="0"/>
              <a:t>What sets your product apart from others?  What are the products main attributes</a:t>
            </a:r>
          </a:p>
          <a:p>
            <a:pPr eaLnBrk="1" hangingPunct="1"/>
            <a:r>
              <a:rPr lang="en-US" altLang="en-US" smtClean="0"/>
              <a:t>Includes – Market research, logos, slogans, sizes and packaging</a:t>
            </a:r>
          </a:p>
          <a:p>
            <a:pPr eaLnBrk="1" hangingPunct="1"/>
            <a:endParaRPr lang="en-US" altLang="en-US" sz="1000" smtClean="0"/>
          </a:p>
          <a:p>
            <a:pPr eaLnBrk="1" hangingPunct="1"/>
            <a:r>
              <a:rPr lang="en-US" altLang="en-US" smtClean="0"/>
              <a:t>Physical/service</a:t>
            </a:r>
          </a:p>
          <a:p>
            <a:pPr eaLnBrk="1" hangingPunct="1"/>
            <a:endParaRPr lang="en-US" altLang="en-US" sz="1000" smtClean="0"/>
          </a:p>
          <a:p>
            <a:pPr eaLnBrk="1" hangingPunct="1"/>
            <a:r>
              <a:rPr lang="en-US" altLang="en-US" smtClean="0"/>
              <a:t>Features vs Benefits</a:t>
            </a:r>
          </a:p>
        </p:txBody>
      </p:sp>
      <p:pic>
        <p:nvPicPr>
          <p:cNvPr id="25605" name="Picture 5" descr="DSC005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782888"/>
            <a:ext cx="1752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DSC004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953000"/>
            <a:ext cx="167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DSC005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0" y="4191000"/>
            <a:ext cx="15430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DSC005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156200"/>
            <a:ext cx="1828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DSC004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0" y="3124200"/>
            <a:ext cx="1727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4239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4 P’s of Marketing - PRICE</a:t>
            </a:r>
          </a:p>
        </p:txBody>
      </p:sp>
      <p:sp>
        <p:nvSpPr>
          <p:cNvPr id="26627" name="Rectangle 3"/>
          <p:cNvSpPr>
            <a:spLocks noGrp="1" noChangeArrowheads="1"/>
          </p:cNvSpPr>
          <p:nvPr>
            <p:ph type="body" sz="half" idx="2"/>
          </p:nvPr>
        </p:nvSpPr>
        <p:spPr>
          <a:xfrm>
            <a:off x="4495800" y="1981200"/>
            <a:ext cx="4343400" cy="4267200"/>
          </a:xfrm>
        </p:spPr>
        <p:txBody>
          <a:bodyPr>
            <a:normAutofit lnSpcReduction="10000"/>
          </a:bodyPr>
          <a:lstStyle/>
          <a:p>
            <a:pPr eaLnBrk="1" hangingPunct="1">
              <a:lnSpc>
                <a:spcPct val="80000"/>
              </a:lnSpc>
            </a:pPr>
            <a:r>
              <a:rPr lang="en-US" altLang="en-US" sz="2600" smtClean="0"/>
              <a:t>How much value does your product offer?  How are you going to make pricing decisions?</a:t>
            </a:r>
          </a:p>
          <a:p>
            <a:pPr eaLnBrk="1" hangingPunct="1">
              <a:lnSpc>
                <a:spcPct val="80000"/>
              </a:lnSpc>
            </a:pPr>
            <a:r>
              <a:rPr lang="en-US" altLang="en-US" sz="2600" smtClean="0"/>
              <a:t>Cost of production</a:t>
            </a:r>
          </a:p>
          <a:p>
            <a:pPr eaLnBrk="1" hangingPunct="1">
              <a:lnSpc>
                <a:spcPct val="80000"/>
              </a:lnSpc>
            </a:pPr>
            <a:r>
              <a:rPr lang="en-US" altLang="en-US" sz="2600" smtClean="0"/>
              <a:t>Break even point</a:t>
            </a:r>
          </a:p>
          <a:p>
            <a:pPr eaLnBrk="1" hangingPunct="1">
              <a:lnSpc>
                <a:spcPct val="80000"/>
              </a:lnSpc>
            </a:pPr>
            <a:r>
              <a:rPr lang="en-US" altLang="en-US" sz="2600" smtClean="0"/>
              <a:t>Market position</a:t>
            </a:r>
          </a:p>
          <a:p>
            <a:pPr eaLnBrk="1" hangingPunct="1">
              <a:lnSpc>
                <a:spcPct val="80000"/>
              </a:lnSpc>
            </a:pPr>
            <a:r>
              <a:rPr lang="en-US" altLang="en-US" sz="2600" smtClean="0"/>
              <a:t>Re-price and evaluate</a:t>
            </a:r>
          </a:p>
          <a:p>
            <a:pPr eaLnBrk="1" hangingPunct="1">
              <a:lnSpc>
                <a:spcPct val="80000"/>
              </a:lnSpc>
            </a:pPr>
            <a:r>
              <a:rPr lang="en-US" altLang="en-US" sz="2600" smtClean="0"/>
              <a:t>Perception</a:t>
            </a:r>
          </a:p>
          <a:p>
            <a:pPr eaLnBrk="1" hangingPunct="1">
              <a:lnSpc>
                <a:spcPct val="80000"/>
              </a:lnSpc>
            </a:pPr>
            <a:r>
              <a:rPr lang="en-US" altLang="en-US" sz="2600" smtClean="0"/>
              <a:t>Location</a:t>
            </a:r>
          </a:p>
          <a:p>
            <a:pPr eaLnBrk="1" hangingPunct="1">
              <a:lnSpc>
                <a:spcPct val="80000"/>
              </a:lnSpc>
            </a:pPr>
            <a:r>
              <a:rPr lang="en-US" altLang="en-US" sz="2600" smtClean="0"/>
              <a:t>Supply and competition</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3124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22247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457200"/>
            <a:ext cx="8153400" cy="1143000"/>
          </a:xfrm>
        </p:spPr>
        <p:txBody>
          <a:bodyPr/>
          <a:lstStyle/>
          <a:p>
            <a:pPr eaLnBrk="1" hangingPunct="1"/>
            <a:r>
              <a:rPr lang="en-US" altLang="en-US" sz="4000" smtClean="0"/>
              <a:t>4 P’s of Marketing- PROMOTION</a:t>
            </a:r>
          </a:p>
        </p:txBody>
      </p:sp>
      <p:sp>
        <p:nvSpPr>
          <p:cNvPr id="28675" name="Rectangle 3"/>
          <p:cNvSpPr>
            <a:spLocks noGrp="1" noChangeArrowheads="1"/>
          </p:cNvSpPr>
          <p:nvPr>
            <p:ph type="body" idx="1"/>
          </p:nvPr>
        </p:nvSpPr>
        <p:spPr>
          <a:xfrm>
            <a:off x="457200" y="1905000"/>
            <a:ext cx="4419600" cy="3983038"/>
          </a:xfrm>
        </p:spPr>
        <p:txBody>
          <a:bodyPr/>
          <a:lstStyle/>
          <a:p>
            <a:pPr eaLnBrk="1" hangingPunct="1">
              <a:lnSpc>
                <a:spcPct val="90000"/>
              </a:lnSpc>
            </a:pPr>
            <a:r>
              <a:rPr lang="en-US" altLang="en-US" sz="2400" smtClean="0"/>
              <a:t>Where is the best value for your promotional money and efforts and how will you determine if they are working?</a:t>
            </a:r>
          </a:p>
          <a:p>
            <a:pPr eaLnBrk="1" hangingPunct="1">
              <a:lnSpc>
                <a:spcPct val="90000"/>
              </a:lnSpc>
            </a:pPr>
            <a:r>
              <a:rPr lang="en-US" altLang="en-US" sz="2400" smtClean="0"/>
              <a:t>Unpaid – Positive, PR, newspaper</a:t>
            </a:r>
          </a:p>
          <a:p>
            <a:pPr eaLnBrk="1" hangingPunct="1">
              <a:lnSpc>
                <a:spcPct val="90000"/>
              </a:lnSpc>
            </a:pPr>
            <a:r>
              <a:rPr lang="en-US" altLang="en-US" sz="2400" smtClean="0"/>
              <a:t>Paid – Advertising, publicity, sales promotions</a:t>
            </a:r>
          </a:p>
          <a:p>
            <a:pPr eaLnBrk="1" hangingPunct="1">
              <a:lnSpc>
                <a:spcPct val="90000"/>
              </a:lnSpc>
            </a:pPr>
            <a:r>
              <a:rPr lang="en-US" altLang="en-US" sz="2400" smtClean="0"/>
              <a:t>Be creative!</a:t>
            </a:r>
          </a:p>
        </p:txBody>
      </p:sp>
      <p:pic>
        <p:nvPicPr>
          <p:cNvPr id="28676" name="Picture 4" descr="DSC005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26670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DSC00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614863"/>
            <a:ext cx="44196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DSC005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971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7"/>
          <p:cNvSpPr txBox="1">
            <a:spLocks noChangeArrowheads="1"/>
          </p:cNvSpPr>
          <p:nvPr/>
        </p:nvSpPr>
        <p:spPr bwMode="auto">
          <a:xfrm>
            <a:off x="3276600" y="6172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Positive?</a:t>
            </a:r>
          </a:p>
        </p:txBody>
      </p:sp>
      <p:sp>
        <p:nvSpPr>
          <p:cNvPr id="28680" name="Line 8"/>
          <p:cNvSpPr>
            <a:spLocks noChangeShapeType="1"/>
          </p:cNvSpPr>
          <p:nvPr/>
        </p:nvSpPr>
        <p:spPr bwMode="auto">
          <a:xfrm flipV="1">
            <a:off x="4267200" y="60198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681" name="Text Box 9"/>
          <p:cNvSpPr txBox="1">
            <a:spLocks noChangeArrowheads="1"/>
          </p:cNvSpPr>
          <p:nvPr/>
        </p:nvSpPr>
        <p:spPr bwMode="auto">
          <a:xfrm>
            <a:off x="4800600" y="3810000"/>
            <a:ext cx="12954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Positive</a:t>
            </a:r>
          </a:p>
        </p:txBody>
      </p:sp>
      <p:sp>
        <p:nvSpPr>
          <p:cNvPr id="28682" name="Line 10"/>
          <p:cNvSpPr>
            <a:spLocks noChangeShapeType="1"/>
          </p:cNvSpPr>
          <p:nvPr/>
        </p:nvSpPr>
        <p:spPr bwMode="auto">
          <a:xfrm flipV="1">
            <a:off x="5867400" y="35052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683" name="Line 11"/>
          <p:cNvSpPr>
            <a:spLocks noChangeShapeType="1"/>
          </p:cNvSpPr>
          <p:nvPr/>
        </p:nvSpPr>
        <p:spPr bwMode="auto">
          <a:xfrm>
            <a:off x="5943600" y="41910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7929646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Marketing Budget</a:t>
            </a:r>
          </a:p>
        </p:txBody>
      </p:sp>
      <p:sp>
        <p:nvSpPr>
          <p:cNvPr id="29699" name="Rectangle 3"/>
          <p:cNvSpPr>
            <a:spLocks noGrp="1" noChangeArrowheads="1"/>
          </p:cNvSpPr>
          <p:nvPr>
            <p:ph type="body" idx="1"/>
          </p:nvPr>
        </p:nvSpPr>
        <p:spPr/>
        <p:txBody>
          <a:bodyPr/>
          <a:lstStyle/>
          <a:p>
            <a:pPr eaLnBrk="1" hangingPunct="1">
              <a:lnSpc>
                <a:spcPct val="90000"/>
              </a:lnSpc>
            </a:pPr>
            <a:r>
              <a:rPr lang="en-US" altLang="en-US" smtClean="0"/>
              <a:t>Research</a:t>
            </a:r>
          </a:p>
          <a:p>
            <a:pPr eaLnBrk="1" hangingPunct="1">
              <a:lnSpc>
                <a:spcPct val="90000"/>
              </a:lnSpc>
            </a:pPr>
            <a:r>
              <a:rPr lang="en-US" altLang="en-US" smtClean="0"/>
              <a:t>Communications</a:t>
            </a:r>
          </a:p>
          <a:p>
            <a:pPr eaLnBrk="1" hangingPunct="1">
              <a:lnSpc>
                <a:spcPct val="90000"/>
              </a:lnSpc>
            </a:pPr>
            <a:r>
              <a:rPr lang="en-US" altLang="en-US" smtClean="0"/>
              <a:t>Networking</a:t>
            </a:r>
          </a:p>
          <a:p>
            <a:pPr eaLnBrk="1" hangingPunct="1">
              <a:lnSpc>
                <a:spcPct val="90000"/>
              </a:lnSpc>
            </a:pPr>
            <a:r>
              <a:rPr lang="en-US" altLang="en-US" smtClean="0"/>
              <a:t>Promotions</a:t>
            </a:r>
          </a:p>
          <a:p>
            <a:pPr eaLnBrk="1" hangingPunct="1">
              <a:lnSpc>
                <a:spcPct val="90000"/>
              </a:lnSpc>
            </a:pPr>
            <a:r>
              <a:rPr lang="en-US" altLang="en-US" smtClean="0"/>
              <a:t>Advertising</a:t>
            </a:r>
          </a:p>
          <a:p>
            <a:pPr eaLnBrk="1" hangingPunct="1">
              <a:lnSpc>
                <a:spcPct val="90000"/>
              </a:lnSpc>
            </a:pPr>
            <a:r>
              <a:rPr lang="en-US" altLang="en-US" smtClean="0"/>
              <a:t>Public Relations</a:t>
            </a:r>
          </a:p>
          <a:p>
            <a:pPr eaLnBrk="1" hangingPunct="1">
              <a:lnSpc>
                <a:spcPct val="90000"/>
              </a:lnSpc>
            </a:pPr>
            <a:r>
              <a:rPr lang="en-US" altLang="en-US" smtClean="0"/>
              <a:t>Distribution</a:t>
            </a:r>
          </a:p>
        </p:txBody>
      </p:sp>
    </p:spTree>
    <p:extLst>
      <p:ext uri="{BB962C8B-B14F-4D97-AF65-F5344CB8AC3E}">
        <p14:creationId xmlns:p14="http://schemas.microsoft.com/office/powerpoint/2010/main" val="2749434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Enterprise Analysis and Plan</a:t>
            </a:r>
          </a:p>
        </p:txBody>
      </p:sp>
      <p:sp>
        <p:nvSpPr>
          <p:cNvPr id="30723" name="Rectangle 3"/>
          <p:cNvSpPr>
            <a:spLocks noGrp="1" noChangeArrowheads="1"/>
          </p:cNvSpPr>
          <p:nvPr>
            <p:ph type="body" idx="1"/>
          </p:nvPr>
        </p:nvSpPr>
        <p:spPr/>
        <p:txBody>
          <a:bodyPr/>
          <a:lstStyle/>
          <a:p>
            <a:pPr eaLnBrk="1" hangingPunct="1"/>
            <a:r>
              <a:rPr lang="en-US" altLang="en-US" smtClean="0"/>
              <a:t>Divides costs and returns for each farm enterprise</a:t>
            </a:r>
          </a:p>
          <a:p>
            <a:pPr eaLnBrk="1" hangingPunct="1"/>
            <a:r>
              <a:rPr lang="en-US" altLang="en-US" smtClean="0"/>
              <a:t>Helps to determine the productivity of enterprises and if a farm should continue or change enterprises</a:t>
            </a:r>
          </a:p>
        </p:txBody>
      </p:sp>
    </p:spTree>
    <p:extLst>
      <p:ext uri="{BB962C8B-B14F-4D97-AF65-F5344CB8AC3E}">
        <p14:creationId xmlns:p14="http://schemas.microsoft.com/office/powerpoint/2010/main" val="71037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Picturing Your Dream Farm</a:t>
            </a:r>
            <a:endParaRPr lang="en-US" dirty="0"/>
          </a:p>
        </p:txBody>
      </p:sp>
      <p:sp>
        <p:nvSpPr>
          <p:cNvPr id="3" name="Content Placeholder 2"/>
          <p:cNvSpPr>
            <a:spLocks noGrp="1"/>
          </p:cNvSpPr>
          <p:nvPr>
            <p:ph idx="1"/>
          </p:nvPr>
        </p:nvSpPr>
        <p:spPr>
          <a:xfrm>
            <a:off x="628650" y="1825625"/>
            <a:ext cx="8172450" cy="4351338"/>
          </a:xfrm>
        </p:spPr>
        <p:txBody>
          <a:bodyPr/>
          <a:lstStyle/>
          <a:p>
            <a:r>
              <a:rPr lang="en-US" dirty="0" smtClean="0"/>
              <a:t>1. Why do you want to start a farm?</a:t>
            </a:r>
          </a:p>
          <a:p>
            <a:r>
              <a:rPr lang="en-US" dirty="0" smtClean="0"/>
              <a:t>2. What do you hope to gain for you and your family by starting a farm?</a:t>
            </a:r>
          </a:p>
          <a:p>
            <a:r>
              <a:rPr lang="en-US" dirty="0" smtClean="0"/>
              <a:t>3. What type(s) of farm business do you want to start?</a:t>
            </a:r>
          </a:p>
          <a:p>
            <a:pPr marL="0" indent="0">
              <a:buNone/>
            </a:pPr>
            <a:endParaRPr lang="en-US" dirty="0" smtClean="0"/>
          </a:p>
          <a:p>
            <a:endParaRPr lang="en-US" dirty="0" smtClean="0"/>
          </a:p>
        </p:txBody>
      </p:sp>
    </p:spTree>
    <p:extLst>
      <p:ext uri="{BB962C8B-B14F-4D97-AF65-F5344CB8AC3E}">
        <p14:creationId xmlns:p14="http://schemas.microsoft.com/office/powerpoint/2010/main" val="3185530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85800"/>
            <a:ext cx="7772400" cy="1143000"/>
          </a:xfrm>
        </p:spPr>
        <p:txBody>
          <a:bodyPr/>
          <a:lstStyle/>
          <a:p>
            <a:pPr eaLnBrk="1" hangingPunct="1"/>
            <a:r>
              <a:rPr lang="en-US" altLang="en-US" smtClean="0"/>
              <a:t>4 P’s of Marketing - PLACE</a:t>
            </a:r>
          </a:p>
        </p:txBody>
      </p:sp>
      <p:sp>
        <p:nvSpPr>
          <p:cNvPr id="27651" name="Rectangle 3"/>
          <p:cNvSpPr>
            <a:spLocks noGrp="1" noChangeArrowheads="1"/>
          </p:cNvSpPr>
          <p:nvPr>
            <p:ph type="body" idx="1"/>
          </p:nvPr>
        </p:nvSpPr>
        <p:spPr>
          <a:xfrm>
            <a:off x="990600" y="1981200"/>
            <a:ext cx="3810000" cy="4191000"/>
          </a:xfrm>
        </p:spPr>
        <p:txBody>
          <a:bodyPr/>
          <a:lstStyle/>
          <a:p>
            <a:pPr eaLnBrk="1" hangingPunct="1"/>
            <a:r>
              <a:rPr lang="en-US" altLang="en-US" sz="2800" smtClean="0"/>
              <a:t>Where will you sell your product?  Where does your target market shop?</a:t>
            </a:r>
          </a:p>
          <a:p>
            <a:pPr eaLnBrk="1" hangingPunct="1"/>
            <a:r>
              <a:rPr lang="en-US" altLang="en-US" sz="2800" smtClean="0"/>
              <a:t>Locations and logistics</a:t>
            </a:r>
          </a:p>
          <a:p>
            <a:pPr eaLnBrk="1" hangingPunct="1"/>
            <a:r>
              <a:rPr lang="en-US" altLang="en-US" sz="2800" smtClean="0"/>
              <a:t>Transportation and distribution</a:t>
            </a:r>
          </a:p>
        </p:txBody>
      </p:sp>
      <p:pic>
        <p:nvPicPr>
          <p:cNvPr id="27652" name="Picture 4" descr="DSC00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5052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2246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Business Plan</a:t>
            </a:r>
          </a:p>
        </p:txBody>
      </p:sp>
      <p:sp>
        <p:nvSpPr>
          <p:cNvPr id="17411" name="Rectangle 3"/>
          <p:cNvSpPr>
            <a:spLocks noGrp="1" noChangeArrowheads="1"/>
          </p:cNvSpPr>
          <p:nvPr>
            <p:ph type="body" idx="1"/>
          </p:nvPr>
        </p:nvSpPr>
        <p:spPr/>
        <p:txBody>
          <a:bodyPr/>
          <a:lstStyle/>
          <a:p>
            <a:r>
              <a:rPr lang="en-US" altLang="en-US" sz="2800"/>
              <a:t>Proper identification and written descriptions of a mission, goals and tactics for a meat goat enterprise will provide a strong foundation for the development of a complete business plan</a:t>
            </a:r>
          </a:p>
          <a:p>
            <a:r>
              <a:rPr lang="en-US" altLang="en-US" sz="2800"/>
              <a:t>A business plan provides a structure that guides the business planning and on-going business management process</a:t>
            </a:r>
            <a:endParaRPr lang="en-US" altLang="en-US"/>
          </a:p>
        </p:txBody>
      </p:sp>
    </p:spTree>
    <p:extLst>
      <p:ext uri="{BB962C8B-B14F-4D97-AF65-F5344CB8AC3E}">
        <p14:creationId xmlns:p14="http://schemas.microsoft.com/office/powerpoint/2010/main" val="552088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746" name="Group 2"/>
          <p:cNvGrpSpPr>
            <a:grpSpLocks noChangeAspect="1"/>
          </p:cNvGrpSpPr>
          <p:nvPr/>
        </p:nvGrpSpPr>
        <p:grpSpPr bwMode="auto">
          <a:xfrm>
            <a:off x="381000" y="381000"/>
            <a:ext cx="8534400" cy="6324600"/>
            <a:chOff x="1982" y="8227"/>
            <a:chExt cx="7698" cy="9491"/>
          </a:xfrm>
        </p:grpSpPr>
        <p:sp>
          <p:nvSpPr>
            <p:cNvPr id="31747" name="AutoShape 3"/>
            <p:cNvSpPr>
              <a:spLocks noChangeAspect="1" noChangeArrowheads="1"/>
            </p:cNvSpPr>
            <p:nvPr/>
          </p:nvSpPr>
          <p:spPr bwMode="auto">
            <a:xfrm>
              <a:off x="1982" y="8227"/>
              <a:ext cx="7698" cy="94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48" name="Text Box 4"/>
            <p:cNvSpPr txBox="1">
              <a:spLocks noChangeArrowheads="1"/>
            </p:cNvSpPr>
            <p:nvPr/>
          </p:nvSpPr>
          <p:spPr bwMode="auto">
            <a:xfrm>
              <a:off x="3166" y="15782"/>
              <a:ext cx="5626" cy="94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Times New Roman" panose="02020603050405020304" pitchFamily="18" charset="0"/>
                </a:rPr>
                <a:t>Net Income: Net income is the money left after subtracting variable and fixed cost. This is the bottom line.  NET INCOME = Gross Revenue – (Variable + Fixed Costs)</a:t>
              </a:r>
              <a:endParaRPr lang="en-US" altLang="en-US"/>
            </a:p>
          </p:txBody>
        </p:sp>
        <p:sp>
          <p:nvSpPr>
            <p:cNvPr id="31749" name="Text Box 5"/>
            <p:cNvSpPr txBox="1">
              <a:spLocks noChangeArrowheads="1"/>
            </p:cNvSpPr>
            <p:nvPr/>
          </p:nvSpPr>
          <p:spPr bwMode="auto">
            <a:xfrm>
              <a:off x="2870" y="10740"/>
              <a:ext cx="6070" cy="12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Times New Roman" panose="02020603050405020304" pitchFamily="18" charset="0"/>
                </a:rPr>
                <a:t>Variable Cost: Cost items that vary with production volume. Examples of such items include fertilizer, seed, fuel, electricity, piece-work labor charges, pesticides, packaging cost, and custom charges.</a:t>
              </a:r>
            </a:p>
            <a:p>
              <a:endParaRPr lang="en-US" altLang="en-US"/>
            </a:p>
          </p:txBody>
        </p:sp>
        <p:sp>
          <p:nvSpPr>
            <p:cNvPr id="31750" name="AutoShape 6"/>
            <p:cNvSpPr>
              <a:spLocks noChangeArrowheads="1"/>
            </p:cNvSpPr>
            <p:nvPr/>
          </p:nvSpPr>
          <p:spPr bwMode="auto">
            <a:xfrm>
              <a:off x="5683" y="10295"/>
              <a:ext cx="444" cy="298"/>
            </a:xfrm>
            <a:prstGeom prst="downArrow">
              <a:avLst>
                <a:gd name="adj1" fmla="val 50000"/>
                <a:gd name="adj2" fmla="val 25000"/>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51" name="AutoShape 7"/>
            <p:cNvSpPr>
              <a:spLocks noChangeArrowheads="1"/>
            </p:cNvSpPr>
            <p:nvPr/>
          </p:nvSpPr>
          <p:spPr bwMode="auto">
            <a:xfrm>
              <a:off x="5683" y="12223"/>
              <a:ext cx="444" cy="298"/>
            </a:xfrm>
            <a:prstGeom prst="downArrow">
              <a:avLst>
                <a:gd name="adj1" fmla="val 50000"/>
                <a:gd name="adj2" fmla="val 25000"/>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52" name="Text Box 8"/>
            <p:cNvSpPr txBox="1">
              <a:spLocks noChangeArrowheads="1"/>
            </p:cNvSpPr>
            <p:nvPr/>
          </p:nvSpPr>
          <p:spPr bwMode="auto">
            <a:xfrm>
              <a:off x="2870" y="12816"/>
              <a:ext cx="5922" cy="192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Times New Roman" panose="02020603050405020304" pitchFamily="18" charset="0"/>
                </a:rPr>
                <a:t>Fixed Cost: Those cost that you will incur regardless of whether you produce any output. These costs are determined using the DIRTI 5 method which includes Depreciation, Interest, Repairs, Taxes, and Insurance. Often a piece of equipment or building will be used for more than one enterprise. In these cases it is important to estimate the percentage of use for each enterprise and allocate the cost accordingly.</a:t>
              </a:r>
              <a:endParaRPr lang="en-US" altLang="en-US"/>
            </a:p>
          </p:txBody>
        </p:sp>
        <p:sp>
          <p:nvSpPr>
            <p:cNvPr id="31753" name="AutoShape 9"/>
            <p:cNvSpPr>
              <a:spLocks noChangeArrowheads="1"/>
            </p:cNvSpPr>
            <p:nvPr/>
          </p:nvSpPr>
          <p:spPr bwMode="auto">
            <a:xfrm>
              <a:off x="5683" y="15189"/>
              <a:ext cx="443" cy="299"/>
            </a:xfrm>
            <a:prstGeom prst="downArrow">
              <a:avLst>
                <a:gd name="adj1" fmla="val 50000"/>
                <a:gd name="adj2" fmla="val 25000"/>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54" name="Text Box 10"/>
            <p:cNvSpPr txBox="1">
              <a:spLocks noChangeArrowheads="1"/>
            </p:cNvSpPr>
            <p:nvPr/>
          </p:nvSpPr>
          <p:spPr bwMode="auto">
            <a:xfrm>
              <a:off x="2426" y="9109"/>
              <a:ext cx="6958" cy="94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Times New Roman" panose="02020603050405020304" pitchFamily="18" charset="0"/>
                </a:rPr>
                <a:t>Gross Revenue: The total sales of product or services from the enterprise. Revenue can be calculated with the following formula: Price x Units Sold= Gross Revenue</a:t>
              </a:r>
            </a:p>
            <a:p>
              <a:endParaRPr lang="en-US" altLang="en-US"/>
            </a:p>
          </p:txBody>
        </p:sp>
        <p:sp>
          <p:nvSpPr>
            <p:cNvPr id="31755" name="Text Box 11"/>
            <p:cNvSpPr txBox="1">
              <a:spLocks noChangeArrowheads="1"/>
            </p:cNvSpPr>
            <p:nvPr/>
          </p:nvSpPr>
          <p:spPr bwMode="auto">
            <a:xfrm>
              <a:off x="3462" y="8375"/>
              <a:ext cx="5034"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latin typeface="Times New Roman" panose="02020603050405020304" pitchFamily="18" charset="0"/>
                </a:rPr>
                <a:t>Components of an Enterprise Budget</a:t>
              </a:r>
              <a:endParaRPr lang="en-US" altLang="en-US">
                <a:solidFill>
                  <a:schemeClr val="bg1"/>
                </a:solidFill>
              </a:endParaRPr>
            </a:p>
          </p:txBody>
        </p:sp>
      </p:grpSp>
    </p:spTree>
    <p:extLst>
      <p:ext uri="{BB962C8B-B14F-4D97-AF65-F5344CB8AC3E}">
        <p14:creationId xmlns:p14="http://schemas.microsoft.com/office/powerpoint/2010/main" val="2420423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Financial Plan</a:t>
            </a:r>
          </a:p>
        </p:txBody>
      </p:sp>
      <p:sp>
        <p:nvSpPr>
          <p:cNvPr id="32771" name="Rectangle 3"/>
          <p:cNvSpPr>
            <a:spLocks noGrp="1" noChangeArrowheads="1"/>
          </p:cNvSpPr>
          <p:nvPr>
            <p:ph type="body" idx="1"/>
          </p:nvPr>
        </p:nvSpPr>
        <p:spPr/>
        <p:txBody>
          <a:bodyPr/>
          <a:lstStyle/>
          <a:p>
            <a:pPr eaLnBrk="1" hangingPunct="1"/>
            <a:r>
              <a:rPr lang="en-US" altLang="en-US" smtClean="0"/>
              <a:t>Very important and necessary component of the business plan</a:t>
            </a:r>
          </a:p>
          <a:p>
            <a:pPr lvl="1" eaLnBrk="1" hangingPunct="1"/>
            <a:r>
              <a:rPr lang="en-US" altLang="en-US" smtClean="0"/>
              <a:t>Balance Sheet – Net Worth</a:t>
            </a:r>
          </a:p>
          <a:p>
            <a:pPr lvl="1" eaLnBrk="1" hangingPunct="1"/>
            <a:r>
              <a:rPr lang="en-US" altLang="en-US" smtClean="0"/>
              <a:t>Cash Flow – Liquidity</a:t>
            </a:r>
          </a:p>
          <a:p>
            <a:pPr lvl="1" eaLnBrk="1" hangingPunct="1"/>
            <a:r>
              <a:rPr lang="en-US" altLang="en-US" smtClean="0"/>
              <a:t>Income Statement – Profitability</a:t>
            </a:r>
          </a:p>
          <a:p>
            <a:pPr lvl="1" eaLnBrk="1" hangingPunct="1"/>
            <a:r>
              <a:rPr lang="en-US" altLang="en-US" smtClean="0"/>
              <a:t>Pro Forma Statements</a:t>
            </a:r>
          </a:p>
        </p:txBody>
      </p:sp>
    </p:spTree>
    <p:extLst>
      <p:ext uri="{BB962C8B-B14F-4D97-AF65-F5344CB8AC3E}">
        <p14:creationId xmlns:p14="http://schemas.microsoft.com/office/powerpoint/2010/main" val="1550619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Balance Sheet</a:t>
            </a:r>
          </a:p>
        </p:txBody>
      </p:sp>
      <p:sp>
        <p:nvSpPr>
          <p:cNvPr id="33795" name="Rectangle 3"/>
          <p:cNvSpPr>
            <a:spLocks noGrp="1" noChangeArrowheads="1"/>
          </p:cNvSpPr>
          <p:nvPr>
            <p:ph type="body" idx="1"/>
          </p:nvPr>
        </p:nvSpPr>
        <p:spPr>
          <a:xfrm>
            <a:off x="533400" y="1828800"/>
            <a:ext cx="8153400" cy="4572000"/>
          </a:xfrm>
        </p:spPr>
        <p:txBody>
          <a:bodyPr/>
          <a:lstStyle/>
          <a:p>
            <a:pPr eaLnBrk="1" hangingPunct="1"/>
            <a:r>
              <a:rPr lang="en-US" altLang="en-US" sz="3000" smtClean="0"/>
              <a:t>Summarizes Assets, Liabilities (Debt), Net Worth</a:t>
            </a:r>
          </a:p>
          <a:p>
            <a:pPr eaLnBrk="1" hangingPunct="1"/>
            <a:r>
              <a:rPr lang="en-US" altLang="en-US" sz="3000" smtClean="0"/>
              <a:t>Net Worth = Value of Assets – Value of Liabilities</a:t>
            </a:r>
          </a:p>
          <a:p>
            <a:pPr eaLnBrk="1" hangingPunct="1"/>
            <a:r>
              <a:rPr lang="en-US" altLang="en-US" sz="3000" smtClean="0"/>
              <a:t>Current (&lt; 12 months), Intermediate (1-10 years) Long Term (&gt;10 years), Non-farm</a:t>
            </a:r>
          </a:p>
          <a:p>
            <a:pPr eaLnBrk="1" hangingPunct="1"/>
            <a:r>
              <a:rPr lang="en-US" altLang="en-US" sz="3000" smtClean="0"/>
              <a:t>“A Balance Sheet is a snapshot of the farm’s financial position”</a:t>
            </a:r>
          </a:p>
        </p:txBody>
      </p:sp>
    </p:spTree>
    <p:extLst>
      <p:ext uri="{BB962C8B-B14F-4D97-AF65-F5344CB8AC3E}">
        <p14:creationId xmlns:p14="http://schemas.microsoft.com/office/powerpoint/2010/main" val="3302662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Cash Flow</a:t>
            </a:r>
          </a:p>
        </p:txBody>
      </p:sp>
      <p:sp>
        <p:nvSpPr>
          <p:cNvPr id="34819" name="Rectangle 3"/>
          <p:cNvSpPr>
            <a:spLocks noGrp="1" noChangeArrowheads="1"/>
          </p:cNvSpPr>
          <p:nvPr>
            <p:ph type="body" idx="1"/>
          </p:nvPr>
        </p:nvSpPr>
        <p:spPr/>
        <p:txBody>
          <a:bodyPr/>
          <a:lstStyle/>
          <a:p>
            <a:pPr eaLnBrk="1" hangingPunct="1">
              <a:lnSpc>
                <a:spcPct val="90000"/>
              </a:lnSpc>
            </a:pPr>
            <a:r>
              <a:rPr lang="en-US" altLang="en-US" sz="2800" smtClean="0"/>
              <a:t>Summarizes all cash in-flows and out-flows for a period of time</a:t>
            </a:r>
          </a:p>
          <a:p>
            <a:pPr eaLnBrk="1" hangingPunct="1">
              <a:lnSpc>
                <a:spcPct val="90000"/>
              </a:lnSpc>
            </a:pPr>
            <a:r>
              <a:rPr lang="en-US" altLang="en-US" sz="2800" smtClean="0"/>
              <a:t>Checkbook Accounting</a:t>
            </a:r>
          </a:p>
          <a:p>
            <a:pPr lvl="1" eaLnBrk="1" hangingPunct="1">
              <a:lnSpc>
                <a:spcPct val="90000"/>
              </a:lnSpc>
            </a:pPr>
            <a:r>
              <a:rPr lang="en-US" altLang="en-US" sz="2400" smtClean="0"/>
              <a:t>In-Flows – crops &amp; livestock sales, receipts, sale of capital assets, borrowed money</a:t>
            </a:r>
          </a:p>
          <a:p>
            <a:pPr lvl="1" eaLnBrk="1" hangingPunct="1">
              <a:lnSpc>
                <a:spcPct val="90000"/>
              </a:lnSpc>
            </a:pPr>
            <a:r>
              <a:rPr lang="en-US" altLang="en-US" sz="2400" smtClean="0"/>
              <a:t>Out-Flows – production, capital expenditures, loan payments, living expenses</a:t>
            </a:r>
          </a:p>
          <a:p>
            <a:pPr eaLnBrk="1" hangingPunct="1">
              <a:lnSpc>
                <a:spcPct val="90000"/>
              </a:lnSpc>
            </a:pPr>
            <a:r>
              <a:rPr lang="en-US" altLang="en-US" sz="2800" smtClean="0"/>
              <a:t>Important on farms because of seasonality</a:t>
            </a:r>
          </a:p>
          <a:p>
            <a:pPr eaLnBrk="1" hangingPunct="1">
              <a:lnSpc>
                <a:spcPct val="90000"/>
              </a:lnSpc>
            </a:pPr>
            <a:r>
              <a:rPr lang="en-US" altLang="en-US" sz="2800" smtClean="0"/>
              <a:t>Projected and Actual Cash Flow</a:t>
            </a:r>
          </a:p>
        </p:txBody>
      </p:sp>
    </p:spTree>
    <p:extLst>
      <p:ext uri="{BB962C8B-B14F-4D97-AF65-F5344CB8AC3E}">
        <p14:creationId xmlns:p14="http://schemas.microsoft.com/office/powerpoint/2010/main" val="1617201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eaLnBrk="1" hangingPunct="1"/>
            <a:r>
              <a:rPr lang="en-US" altLang="en-US" smtClean="0"/>
              <a:t>Income Statement</a:t>
            </a:r>
          </a:p>
        </p:txBody>
      </p:sp>
      <p:sp>
        <p:nvSpPr>
          <p:cNvPr id="35843" name="Rectangle 3"/>
          <p:cNvSpPr>
            <a:spLocks noGrp="1" noChangeArrowheads="1"/>
          </p:cNvSpPr>
          <p:nvPr>
            <p:ph type="body" idx="1"/>
          </p:nvPr>
        </p:nvSpPr>
        <p:spPr>
          <a:xfrm>
            <a:off x="685800" y="1524000"/>
            <a:ext cx="7772400" cy="5029200"/>
          </a:xfrm>
        </p:spPr>
        <p:txBody>
          <a:bodyPr>
            <a:normAutofit lnSpcReduction="10000"/>
          </a:bodyPr>
          <a:lstStyle/>
          <a:p>
            <a:pPr eaLnBrk="1" hangingPunct="1">
              <a:lnSpc>
                <a:spcPct val="90000"/>
              </a:lnSpc>
            </a:pPr>
            <a:r>
              <a:rPr lang="en-US" altLang="en-US" sz="2800" smtClean="0"/>
              <a:t>Summary of revenues and expenses for a specific time period</a:t>
            </a:r>
          </a:p>
          <a:p>
            <a:pPr eaLnBrk="1" hangingPunct="1">
              <a:lnSpc>
                <a:spcPct val="90000"/>
              </a:lnSpc>
            </a:pPr>
            <a:r>
              <a:rPr lang="en-US" altLang="en-US" sz="2800" smtClean="0"/>
              <a:t>Revenue – Receipts from sales, government payments, dividends</a:t>
            </a:r>
          </a:p>
          <a:p>
            <a:pPr eaLnBrk="1" hangingPunct="1">
              <a:lnSpc>
                <a:spcPct val="90000"/>
              </a:lnSpc>
            </a:pPr>
            <a:r>
              <a:rPr lang="en-US" altLang="en-US" sz="2800" smtClean="0"/>
              <a:t>Expenses – Production expenses, interest, taxes, insurance, loans</a:t>
            </a:r>
          </a:p>
          <a:p>
            <a:pPr eaLnBrk="1" hangingPunct="1">
              <a:lnSpc>
                <a:spcPct val="90000"/>
              </a:lnSpc>
            </a:pPr>
            <a:r>
              <a:rPr lang="en-US" altLang="en-US" sz="2800" smtClean="0"/>
              <a:t>Inventory Changes – Accrual adjustment </a:t>
            </a:r>
          </a:p>
          <a:p>
            <a:pPr eaLnBrk="1" hangingPunct="1">
              <a:lnSpc>
                <a:spcPct val="90000"/>
              </a:lnSpc>
            </a:pPr>
            <a:r>
              <a:rPr lang="en-US" altLang="en-US" sz="2800" smtClean="0"/>
              <a:t>Depreciation and Capital Adjustments </a:t>
            </a:r>
          </a:p>
          <a:p>
            <a:pPr eaLnBrk="1" hangingPunct="1">
              <a:lnSpc>
                <a:spcPct val="90000"/>
              </a:lnSpc>
            </a:pPr>
            <a:r>
              <a:rPr lang="en-US" altLang="en-US" sz="2800" smtClean="0"/>
              <a:t>Revenue – Expenses = Net Income</a:t>
            </a:r>
          </a:p>
          <a:p>
            <a:pPr eaLnBrk="1" hangingPunct="1">
              <a:lnSpc>
                <a:spcPct val="90000"/>
              </a:lnSpc>
            </a:pPr>
            <a:r>
              <a:rPr lang="en-US" altLang="en-US" sz="2800" smtClean="0"/>
              <a:t>Main purpose is to determine how much income was generated by the farm operation</a:t>
            </a:r>
          </a:p>
        </p:txBody>
      </p:sp>
    </p:spTree>
    <p:extLst>
      <p:ext uri="{BB962C8B-B14F-4D97-AF65-F5344CB8AC3E}">
        <p14:creationId xmlns:p14="http://schemas.microsoft.com/office/powerpoint/2010/main" val="2246655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Projected Financial Statements</a:t>
            </a:r>
          </a:p>
        </p:txBody>
      </p:sp>
      <p:sp>
        <p:nvSpPr>
          <p:cNvPr id="36867" name="Rectangle 3"/>
          <p:cNvSpPr>
            <a:spLocks noGrp="1" noChangeArrowheads="1"/>
          </p:cNvSpPr>
          <p:nvPr>
            <p:ph type="body" idx="1"/>
          </p:nvPr>
        </p:nvSpPr>
        <p:spPr/>
        <p:txBody>
          <a:bodyPr/>
          <a:lstStyle/>
          <a:p>
            <a:pPr eaLnBrk="1" hangingPunct="1"/>
            <a:r>
              <a:rPr lang="en-US" altLang="en-US" smtClean="0"/>
              <a:t>Lender, farm operation or other factors may require projected financial statements</a:t>
            </a:r>
          </a:p>
          <a:p>
            <a:pPr eaLnBrk="1" hangingPunct="1"/>
            <a:r>
              <a:rPr lang="en-US" altLang="en-US" smtClean="0"/>
              <a:t>To do this review enterprise budgets and financial statements</a:t>
            </a:r>
          </a:p>
        </p:txBody>
      </p:sp>
    </p:spTree>
    <p:extLst>
      <p:ext uri="{BB962C8B-B14F-4D97-AF65-F5344CB8AC3E}">
        <p14:creationId xmlns:p14="http://schemas.microsoft.com/office/powerpoint/2010/main" val="327260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Implementation Strategy</a:t>
            </a:r>
          </a:p>
        </p:txBody>
      </p:sp>
      <p:sp>
        <p:nvSpPr>
          <p:cNvPr id="37891" name="Rectangle 3"/>
          <p:cNvSpPr>
            <a:spLocks noGrp="1" noChangeArrowheads="1"/>
          </p:cNvSpPr>
          <p:nvPr>
            <p:ph type="body" idx="1"/>
          </p:nvPr>
        </p:nvSpPr>
        <p:spPr/>
        <p:txBody>
          <a:bodyPr/>
          <a:lstStyle/>
          <a:p>
            <a:pPr eaLnBrk="1" hangingPunct="1"/>
            <a:r>
              <a:rPr lang="en-US" altLang="en-US" smtClean="0"/>
              <a:t>Research completed, finances in order</a:t>
            </a:r>
          </a:p>
          <a:p>
            <a:pPr eaLnBrk="1" hangingPunct="1"/>
            <a:r>
              <a:rPr lang="en-US" altLang="en-US" smtClean="0"/>
              <a:t>Time to implement</a:t>
            </a:r>
          </a:p>
          <a:p>
            <a:pPr lvl="1" eaLnBrk="1" hangingPunct="1"/>
            <a:r>
              <a:rPr lang="en-US" altLang="en-US" smtClean="0"/>
              <a:t>Production </a:t>
            </a:r>
          </a:p>
          <a:p>
            <a:pPr lvl="1" eaLnBrk="1" hangingPunct="1"/>
            <a:r>
              <a:rPr lang="en-US" altLang="en-US" smtClean="0"/>
              <a:t>Management</a:t>
            </a:r>
          </a:p>
          <a:p>
            <a:pPr lvl="1" eaLnBrk="1" hangingPunct="1"/>
            <a:r>
              <a:rPr lang="en-US" altLang="en-US" smtClean="0"/>
              <a:t>Marketing</a:t>
            </a:r>
          </a:p>
          <a:p>
            <a:pPr lvl="1" eaLnBrk="1" hangingPunct="1"/>
            <a:r>
              <a:rPr lang="en-US" altLang="en-US" smtClean="0"/>
              <a:t>Human resources</a:t>
            </a:r>
          </a:p>
          <a:p>
            <a:pPr lvl="1" eaLnBrk="1" hangingPunct="1"/>
            <a:r>
              <a:rPr lang="en-US" altLang="en-US" smtClean="0"/>
              <a:t>Finance and accounting </a:t>
            </a:r>
          </a:p>
        </p:txBody>
      </p:sp>
    </p:spTree>
    <p:extLst>
      <p:ext uri="{BB962C8B-B14F-4D97-AF65-F5344CB8AC3E}">
        <p14:creationId xmlns:p14="http://schemas.microsoft.com/office/powerpoint/2010/main" val="1961578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Enterprise Analysis and Plan</a:t>
            </a:r>
          </a:p>
        </p:txBody>
      </p:sp>
      <p:sp>
        <p:nvSpPr>
          <p:cNvPr id="30723" name="Rectangle 3"/>
          <p:cNvSpPr>
            <a:spLocks noGrp="1" noChangeArrowheads="1"/>
          </p:cNvSpPr>
          <p:nvPr>
            <p:ph type="body" idx="1"/>
          </p:nvPr>
        </p:nvSpPr>
        <p:spPr/>
        <p:txBody>
          <a:bodyPr/>
          <a:lstStyle/>
          <a:p>
            <a:pPr eaLnBrk="1" hangingPunct="1"/>
            <a:r>
              <a:rPr lang="en-US" altLang="en-US" smtClean="0"/>
              <a:t>Divides costs and returns for each farm enterprise</a:t>
            </a:r>
          </a:p>
          <a:p>
            <a:pPr eaLnBrk="1" hangingPunct="1"/>
            <a:r>
              <a:rPr lang="en-US" altLang="en-US" smtClean="0"/>
              <a:t>Helps to determine the productivity of enterprises and if a farm should continue or change enterprises</a:t>
            </a:r>
          </a:p>
        </p:txBody>
      </p:sp>
    </p:spTree>
    <p:extLst>
      <p:ext uri="{BB962C8B-B14F-4D97-AF65-F5344CB8AC3E}">
        <p14:creationId xmlns:p14="http://schemas.microsoft.com/office/powerpoint/2010/main" val="386803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4372"/>
            <a:ext cx="7886700" cy="1325563"/>
          </a:xfrm>
        </p:spPr>
        <p:txBody>
          <a:bodyPr/>
          <a:lstStyle/>
          <a:p>
            <a:r>
              <a:rPr lang="en-US" dirty="0" smtClean="0"/>
              <a:t>Marketing Your Products: </a:t>
            </a:r>
            <a:br>
              <a:rPr lang="en-US" dirty="0" smtClean="0"/>
            </a:br>
            <a:r>
              <a:rPr lang="en-US" dirty="0" smtClean="0"/>
              <a:t>Who and How?</a:t>
            </a:r>
            <a:endParaRPr lang="en-US" dirty="0"/>
          </a:p>
        </p:txBody>
      </p:sp>
      <p:sp>
        <p:nvSpPr>
          <p:cNvPr id="3" name="Content Placeholder 2"/>
          <p:cNvSpPr>
            <a:spLocks noGrp="1"/>
          </p:cNvSpPr>
          <p:nvPr>
            <p:ph idx="1"/>
          </p:nvPr>
        </p:nvSpPr>
        <p:spPr>
          <a:xfrm>
            <a:off x="628650" y="2225675"/>
            <a:ext cx="7886700" cy="4351338"/>
          </a:xfrm>
        </p:spPr>
        <p:txBody>
          <a:bodyPr/>
          <a:lstStyle/>
          <a:p>
            <a:r>
              <a:rPr lang="en-US" dirty="0" smtClean="0"/>
              <a:t>4. How do you want to sell your products?</a:t>
            </a:r>
          </a:p>
          <a:p>
            <a:r>
              <a:rPr lang="en-US" dirty="0" smtClean="0"/>
              <a:t>5. Who are your customers?</a:t>
            </a:r>
          </a:p>
          <a:p>
            <a:endParaRPr lang="en-US" dirty="0"/>
          </a:p>
        </p:txBody>
      </p:sp>
    </p:spTree>
    <p:extLst>
      <p:ext uri="{BB962C8B-B14F-4D97-AF65-F5344CB8AC3E}">
        <p14:creationId xmlns:p14="http://schemas.microsoft.com/office/powerpoint/2010/main" val="2197560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Business Plan Format</a:t>
            </a:r>
          </a:p>
        </p:txBody>
      </p:sp>
      <p:sp>
        <p:nvSpPr>
          <p:cNvPr id="25603" name="Rectangle 3"/>
          <p:cNvSpPr>
            <a:spLocks noGrp="1" noChangeArrowheads="1"/>
          </p:cNvSpPr>
          <p:nvPr>
            <p:ph type="body" idx="1"/>
          </p:nvPr>
        </p:nvSpPr>
        <p:spPr/>
        <p:txBody>
          <a:bodyPr/>
          <a:lstStyle/>
          <a:p>
            <a:r>
              <a:rPr lang="en-US" altLang="en-US" sz="2800"/>
              <a:t>Overall description of the business</a:t>
            </a:r>
          </a:p>
          <a:p>
            <a:r>
              <a:rPr lang="en-US" altLang="en-US" sz="2800"/>
              <a:t>Management overview</a:t>
            </a:r>
          </a:p>
          <a:p>
            <a:r>
              <a:rPr lang="en-US" altLang="en-US" sz="2800"/>
              <a:t>Description of the products planned to market</a:t>
            </a:r>
          </a:p>
          <a:p>
            <a:r>
              <a:rPr lang="en-US" altLang="en-US" sz="2800"/>
              <a:t>Market analysis and development of marketing strategies</a:t>
            </a:r>
          </a:p>
          <a:p>
            <a:r>
              <a:rPr lang="en-US" altLang="en-US" sz="2800"/>
              <a:t>Financial plan </a:t>
            </a:r>
          </a:p>
          <a:p>
            <a:r>
              <a:rPr lang="en-US" altLang="en-US" sz="2800"/>
              <a:t>Tax returns, legal documents, contracts and agreements</a:t>
            </a:r>
          </a:p>
        </p:txBody>
      </p:sp>
    </p:spTree>
    <p:extLst>
      <p:ext uri="{BB962C8B-B14F-4D97-AF65-F5344CB8AC3E}">
        <p14:creationId xmlns:p14="http://schemas.microsoft.com/office/powerpoint/2010/main" val="1171695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Obtaining Financing</a:t>
            </a:r>
          </a:p>
        </p:txBody>
      </p:sp>
      <p:sp>
        <p:nvSpPr>
          <p:cNvPr id="27651" name="Rectangle 3"/>
          <p:cNvSpPr>
            <a:spLocks noGrp="1" noChangeArrowheads="1"/>
          </p:cNvSpPr>
          <p:nvPr>
            <p:ph type="body" idx="1"/>
          </p:nvPr>
        </p:nvSpPr>
        <p:spPr/>
        <p:txBody>
          <a:bodyPr/>
          <a:lstStyle/>
          <a:p>
            <a:pPr>
              <a:lnSpc>
                <a:spcPct val="90000"/>
              </a:lnSpc>
            </a:pPr>
            <a:r>
              <a:rPr lang="en-US" altLang="en-US" sz="2800"/>
              <a:t>Insufficient planning and lack of capital are the most frequently cited reasons that businesses fail </a:t>
            </a:r>
          </a:p>
          <a:p>
            <a:pPr>
              <a:lnSpc>
                <a:spcPct val="90000"/>
              </a:lnSpc>
            </a:pPr>
            <a:r>
              <a:rPr lang="en-US" altLang="en-US" sz="2800"/>
              <a:t>Whether you are starting or expanding a goat enterprise, sufficient capital is essential </a:t>
            </a:r>
          </a:p>
          <a:p>
            <a:pPr>
              <a:lnSpc>
                <a:spcPct val="90000"/>
              </a:lnSpc>
            </a:pPr>
            <a:r>
              <a:rPr lang="en-US" altLang="en-US" sz="2800"/>
              <a:t>But knowledge and planning are required to manage capital well </a:t>
            </a:r>
          </a:p>
          <a:p>
            <a:pPr>
              <a:lnSpc>
                <a:spcPct val="90000"/>
              </a:lnSpc>
            </a:pPr>
            <a:r>
              <a:rPr lang="en-US" altLang="en-US" sz="2800"/>
              <a:t>Significant start-up costs can make the early days (and years) of a new enterprise stressful</a:t>
            </a:r>
            <a:r>
              <a:rPr lang="en-US" altLang="en-US"/>
              <a:t> </a:t>
            </a:r>
          </a:p>
        </p:txBody>
      </p:sp>
    </p:spTree>
    <p:extLst>
      <p:ext uri="{BB962C8B-B14F-4D97-AF65-F5344CB8AC3E}">
        <p14:creationId xmlns:p14="http://schemas.microsoft.com/office/powerpoint/2010/main" val="2695035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Funding the Enterprise</a:t>
            </a:r>
          </a:p>
        </p:txBody>
      </p:sp>
      <p:sp>
        <p:nvSpPr>
          <p:cNvPr id="29699" name="Rectangle 3"/>
          <p:cNvSpPr>
            <a:spLocks noGrp="1" noChangeArrowheads="1"/>
          </p:cNvSpPr>
          <p:nvPr>
            <p:ph type="body" sz="half" idx="1"/>
          </p:nvPr>
        </p:nvSpPr>
        <p:spPr>
          <a:xfrm>
            <a:off x="1182688" y="2017713"/>
            <a:ext cx="7504112" cy="4114800"/>
          </a:xfrm>
        </p:spPr>
        <p:txBody>
          <a:bodyPr/>
          <a:lstStyle/>
          <a:p>
            <a:r>
              <a:rPr lang="en-US" altLang="en-US"/>
              <a:t>Comes from either one or a combination of two primary sources</a:t>
            </a:r>
          </a:p>
          <a:p>
            <a:pPr lvl="1"/>
            <a:r>
              <a:rPr lang="en-US" altLang="en-US"/>
              <a:t>Equity </a:t>
            </a:r>
          </a:p>
          <a:p>
            <a:pPr lvl="1"/>
            <a:r>
              <a:rPr lang="en-US" altLang="en-US"/>
              <a:t>Debt</a:t>
            </a:r>
          </a:p>
        </p:txBody>
      </p:sp>
    </p:spTree>
    <p:extLst>
      <p:ext uri="{BB962C8B-B14F-4D97-AF65-F5344CB8AC3E}">
        <p14:creationId xmlns:p14="http://schemas.microsoft.com/office/powerpoint/2010/main" val="3104177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Equity</a:t>
            </a:r>
          </a:p>
        </p:txBody>
      </p:sp>
      <p:sp>
        <p:nvSpPr>
          <p:cNvPr id="31747" name="Rectangle 3"/>
          <p:cNvSpPr>
            <a:spLocks noGrp="1" noChangeArrowheads="1"/>
          </p:cNvSpPr>
          <p:nvPr>
            <p:ph type="body" idx="1"/>
          </p:nvPr>
        </p:nvSpPr>
        <p:spPr/>
        <p:txBody>
          <a:bodyPr/>
          <a:lstStyle/>
          <a:p>
            <a:r>
              <a:rPr lang="en-US" altLang="en-US" dirty="0"/>
              <a:t>The owner’s contribution to the </a:t>
            </a:r>
            <a:r>
              <a:rPr lang="en-US" altLang="en-US" dirty="0" smtClean="0"/>
              <a:t>start </a:t>
            </a:r>
            <a:r>
              <a:rPr lang="en-US" altLang="en-US" dirty="0"/>
              <a:t>up of the enterprise</a:t>
            </a:r>
          </a:p>
          <a:p>
            <a:r>
              <a:rPr lang="en-US" altLang="en-US" dirty="0"/>
              <a:t>Money that stays in the business and does not have a definite repayment schedule</a:t>
            </a:r>
          </a:p>
          <a:p>
            <a:r>
              <a:rPr lang="en-US" altLang="en-US" dirty="0"/>
              <a:t>Critical component of an enterprise that is in need of additional funds    </a:t>
            </a:r>
          </a:p>
        </p:txBody>
      </p:sp>
    </p:spTree>
    <p:extLst>
      <p:ext uri="{BB962C8B-B14F-4D97-AF65-F5344CB8AC3E}">
        <p14:creationId xmlns:p14="http://schemas.microsoft.com/office/powerpoint/2010/main" val="1994294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Debt</a:t>
            </a:r>
          </a:p>
        </p:txBody>
      </p:sp>
      <p:sp>
        <p:nvSpPr>
          <p:cNvPr id="33795" name="Rectangle 3"/>
          <p:cNvSpPr>
            <a:spLocks noGrp="1" noChangeArrowheads="1"/>
          </p:cNvSpPr>
          <p:nvPr>
            <p:ph type="body" idx="1"/>
          </p:nvPr>
        </p:nvSpPr>
        <p:spPr/>
        <p:txBody>
          <a:bodyPr/>
          <a:lstStyle/>
          <a:p>
            <a:r>
              <a:rPr lang="en-US" altLang="en-US"/>
              <a:t>Debt funding (or a loan) is critical for enterprises that do not have sufficient equity to finance the business needs</a:t>
            </a:r>
          </a:p>
          <a:p>
            <a:r>
              <a:rPr lang="en-US" altLang="en-US"/>
              <a:t>Loans are generally set-up with a fixed payment schedule </a:t>
            </a:r>
          </a:p>
          <a:p>
            <a:r>
              <a:rPr lang="en-US" altLang="en-US"/>
              <a:t>Lenders may require that equity represent 25 to 50 percent of the total start-up costs for a new business  </a:t>
            </a:r>
          </a:p>
        </p:txBody>
      </p:sp>
    </p:spTree>
    <p:extLst>
      <p:ext uri="{BB962C8B-B14F-4D97-AF65-F5344CB8AC3E}">
        <p14:creationId xmlns:p14="http://schemas.microsoft.com/office/powerpoint/2010/main" val="3387706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Loans</a:t>
            </a:r>
          </a:p>
        </p:txBody>
      </p:sp>
      <p:sp>
        <p:nvSpPr>
          <p:cNvPr id="35843" name="Rectangle 3"/>
          <p:cNvSpPr>
            <a:spLocks noGrp="1" noChangeArrowheads="1"/>
          </p:cNvSpPr>
          <p:nvPr>
            <p:ph type="body" idx="1"/>
          </p:nvPr>
        </p:nvSpPr>
        <p:spPr/>
        <p:txBody>
          <a:bodyPr/>
          <a:lstStyle/>
          <a:p>
            <a:r>
              <a:rPr lang="en-US" altLang="en-US" sz="2400"/>
              <a:t>Generally obtained from commercial banks, government agencies or some other third party that sets a specific repayment schedule </a:t>
            </a:r>
          </a:p>
          <a:p>
            <a:r>
              <a:rPr lang="en-US" altLang="en-US" sz="2400"/>
              <a:t>Secured or non-secured</a:t>
            </a:r>
          </a:p>
          <a:p>
            <a:pPr lvl="1"/>
            <a:r>
              <a:rPr lang="en-US" altLang="en-US" sz="2400"/>
              <a:t>Non-secured loans are based entirely on the borrower’s financial strength and past performance </a:t>
            </a:r>
          </a:p>
          <a:p>
            <a:pPr lvl="1"/>
            <a:r>
              <a:rPr lang="en-US" altLang="en-US" sz="2400"/>
              <a:t>Secured loans require that assets be used as collateral to secure the loan</a:t>
            </a:r>
            <a:r>
              <a:rPr lang="en-US" altLang="en-US"/>
              <a:t> </a:t>
            </a:r>
          </a:p>
        </p:txBody>
      </p:sp>
    </p:spTree>
    <p:extLst>
      <p:ext uri="{BB962C8B-B14F-4D97-AF65-F5344CB8AC3E}">
        <p14:creationId xmlns:p14="http://schemas.microsoft.com/office/powerpoint/2010/main" val="3319956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Developing Farm Plans     </a:t>
            </a:r>
          </a:p>
        </p:txBody>
      </p:sp>
      <p:sp>
        <p:nvSpPr>
          <p:cNvPr id="78851" name="Rectangle 3"/>
          <p:cNvSpPr>
            <a:spLocks noGrp="1" noChangeArrowheads="1"/>
          </p:cNvSpPr>
          <p:nvPr>
            <p:ph type="body" idx="1"/>
          </p:nvPr>
        </p:nvSpPr>
        <p:spPr/>
        <p:txBody>
          <a:bodyPr/>
          <a:lstStyle/>
          <a:p>
            <a:r>
              <a:rPr lang="en-US" altLang="en-US"/>
              <a:t>An outline of the proposed operation of the farm business </a:t>
            </a:r>
          </a:p>
          <a:p>
            <a:r>
              <a:rPr lang="en-US" altLang="en-US"/>
              <a:t>Indicates what to produce, how much to produce and how to produce it </a:t>
            </a:r>
          </a:p>
          <a:p>
            <a:r>
              <a:rPr lang="en-US" altLang="en-US"/>
              <a:t>Two types of farm plans</a:t>
            </a:r>
          </a:p>
          <a:p>
            <a:pPr lvl="1"/>
            <a:r>
              <a:rPr lang="en-US" altLang="en-US"/>
              <a:t>Long-run plan </a:t>
            </a:r>
          </a:p>
          <a:p>
            <a:pPr lvl="1"/>
            <a:r>
              <a:rPr lang="en-US" altLang="en-US"/>
              <a:t>Short-run plan </a:t>
            </a:r>
          </a:p>
        </p:txBody>
      </p:sp>
    </p:spTree>
    <p:extLst>
      <p:ext uri="{BB962C8B-B14F-4D97-AF65-F5344CB8AC3E}">
        <p14:creationId xmlns:p14="http://schemas.microsoft.com/office/powerpoint/2010/main" val="3896269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Long-run Plans</a:t>
            </a:r>
          </a:p>
        </p:txBody>
      </p:sp>
      <p:sp>
        <p:nvSpPr>
          <p:cNvPr id="80899" name="Rectangle 3"/>
          <p:cNvSpPr>
            <a:spLocks noGrp="1" noChangeArrowheads="1"/>
          </p:cNvSpPr>
          <p:nvPr>
            <p:ph type="body" idx="1"/>
          </p:nvPr>
        </p:nvSpPr>
        <p:spPr/>
        <p:txBody>
          <a:bodyPr/>
          <a:lstStyle/>
          <a:p>
            <a:pPr>
              <a:lnSpc>
                <a:spcPct val="90000"/>
              </a:lnSpc>
            </a:pPr>
            <a:r>
              <a:rPr lang="en-US" altLang="en-US" sz="2800"/>
              <a:t>Estimate of the resource allocation that is likely to yield greatest net returns over a period of years </a:t>
            </a:r>
          </a:p>
          <a:p>
            <a:pPr>
              <a:lnSpc>
                <a:spcPct val="90000"/>
              </a:lnSpc>
            </a:pPr>
            <a:r>
              <a:rPr lang="en-US" altLang="en-US" sz="2800"/>
              <a:t>Based on family goals </a:t>
            </a:r>
          </a:p>
          <a:p>
            <a:pPr>
              <a:lnSpc>
                <a:spcPct val="90000"/>
              </a:lnSpc>
            </a:pPr>
            <a:r>
              <a:rPr lang="en-US" altLang="en-US" sz="2800"/>
              <a:t>Shows the changes in farm business organization that must take place to attain those goals </a:t>
            </a:r>
          </a:p>
          <a:p>
            <a:pPr>
              <a:lnSpc>
                <a:spcPct val="90000"/>
              </a:lnSpc>
            </a:pPr>
            <a:r>
              <a:rPr lang="en-US" altLang="en-US" sz="2800"/>
              <a:t>Revise if technology or input or output prices change materially</a:t>
            </a:r>
          </a:p>
        </p:txBody>
      </p:sp>
    </p:spTree>
    <p:extLst>
      <p:ext uri="{BB962C8B-B14F-4D97-AF65-F5344CB8AC3E}">
        <p14:creationId xmlns:p14="http://schemas.microsoft.com/office/powerpoint/2010/main" val="1315008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Short-run (Annual) Plans </a:t>
            </a:r>
          </a:p>
        </p:txBody>
      </p:sp>
      <p:sp>
        <p:nvSpPr>
          <p:cNvPr id="82947" name="Rectangle 3"/>
          <p:cNvSpPr>
            <a:spLocks noGrp="1" noChangeArrowheads="1"/>
          </p:cNvSpPr>
          <p:nvPr>
            <p:ph type="body" sz="half" idx="1"/>
          </p:nvPr>
        </p:nvSpPr>
        <p:spPr>
          <a:xfrm>
            <a:off x="1182688" y="2017713"/>
            <a:ext cx="7504112" cy="2249487"/>
          </a:xfrm>
        </p:spPr>
        <p:txBody>
          <a:bodyPr/>
          <a:lstStyle/>
          <a:p>
            <a:r>
              <a:rPr lang="en-US" altLang="en-US"/>
              <a:t>Made to fit the individual year </a:t>
            </a:r>
          </a:p>
          <a:p>
            <a:r>
              <a:rPr lang="en-US" altLang="en-US"/>
              <a:t>Implements the transition from the present farming system to the proposed long-run plan</a:t>
            </a:r>
            <a:r>
              <a:rPr lang="en-US" altLang="en-US" sz="2800"/>
              <a:t> </a:t>
            </a:r>
          </a:p>
        </p:txBody>
      </p:sp>
      <p:pic>
        <p:nvPicPr>
          <p:cNvPr id="82948" name="Picture 4" descr="Img2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4559300"/>
            <a:ext cx="8305800" cy="199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2256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ltLang="en-US"/>
              <a:t>Intensive Planning</a:t>
            </a:r>
          </a:p>
        </p:txBody>
      </p:sp>
      <p:sp>
        <p:nvSpPr>
          <p:cNvPr id="292867" name="Rectangle 3"/>
          <p:cNvSpPr>
            <a:spLocks noGrp="1" noChangeArrowheads="1"/>
          </p:cNvSpPr>
          <p:nvPr>
            <p:ph type="body" sz="half" idx="1"/>
          </p:nvPr>
        </p:nvSpPr>
        <p:spPr>
          <a:xfrm>
            <a:off x="1182688" y="2017713"/>
            <a:ext cx="7427912" cy="4114800"/>
          </a:xfrm>
        </p:spPr>
        <p:txBody>
          <a:bodyPr/>
          <a:lstStyle/>
          <a:p>
            <a:r>
              <a:rPr lang="en-US" altLang="en-US" sz="2800" dirty="0"/>
              <a:t>Long-run and short-run farm plans must be flexible if they are to be realistic and serve the purpose for which they are intended</a:t>
            </a:r>
          </a:p>
          <a:p>
            <a:r>
              <a:rPr lang="en-US" altLang="en-US" sz="2800" dirty="0" smtClean="0"/>
              <a:t>Helps </a:t>
            </a:r>
            <a:r>
              <a:rPr lang="en-US" altLang="en-US" sz="2800" dirty="0"/>
              <a:t>producers understand their financial situation and make informed decisions</a:t>
            </a:r>
          </a:p>
        </p:txBody>
      </p:sp>
    </p:spTree>
    <p:extLst>
      <p:ext uri="{BB962C8B-B14F-4D97-AF65-F5344CB8AC3E}">
        <p14:creationId xmlns:p14="http://schemas.microsoft.com/office/powerpoint/2010/main" val="3178064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Roots w/Your Farm &amp; Family: </a:t>
            </a:r>
            <a:br>
              <a:rPr lang="en-US" dirty="0" smtClean="0"/>
            </a:br>
            <a:r>
              <a:rPr lang="en-US" dirty="0" smtClean="0"/>
              <a:t>Where &amp; How</a:t>
            </a:r>
            <a:endParaRPr lang="en-US" dirty="0"/>
          </a:p>
        </p:txBody>
      </p:sp>
      <p:sp>
        <p:nvSpPr>
          <p:cNvPr id="3" name="Content Placeholder 2"/>
          <p:cNvSpPr>
            <a:spLocks noGrp="1"/>
          </p:cNvSpPr>
          <p:nvPr>
            <p:ph idx="1"/>
          </p:nvPr>
        </p:nvSpPr>
        <p:spPr>
          <a:xfrm>
            <a:off x="628650" y="2351405"/>
            <a:ext cx="7886700" cy="4351338"/>
          </a:xfrm>
        </p:spPr>
        <p:txBody>
          <a:bodyPr/>
          <a:lstStyle/>
          <a:p>
            <a:r>
              <a:rPr lang="en-US" dirty="0" smtClean="0"/>
              <a:t>6. How will your farm business fit in with the rest of your life?</a:t>
            </a:r>
          </a:p>
          <a:p>
            <a:r>
              <a:rPr lang="en-US" dirty="0" smtClean="0"/>
              <a:t>7. How ill you involve your family and friends in your farm business?</a:t>
            </a:r>
          </a:p>
          <a:p>
            <a:r>
              <a:rPr lang="en-US" dirty="0" smtClean="0"/>
              <a:t>8. Where do you want your farm to be located? </a:t>
            </a:r>
            <a:endParaRPr lang="en-US" dirty="0"/>
          </a:p>
        </p:txBody>
      </p:sp>
    </p:spTree>
    <p:extLst>
      <p:ext uri="{BB962C8B-B14F-4D97-AF65-F5344CB8AC3E}">
        <p14:creationId xmlns:p14="http://schemas.microsoft.com/office/powerpoint/2010/main" val="2298604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Addresses Major Financial Objectives</a:t>
            </a:r>
          </a:p>
        </p:txBody>
      </p:sp>
      <p:sp>
        <p:nvSpPr>
          <p:cNvPr id="95235" name="Rectangle 3"/>
          <p:cNvSpPr>
            <a:spLocks noGrp="1" noChangeArrowheads="1"/>
          </p:cNvSpPr>
          <p:nvPr>
            <p:ph type="body" sz="half" idx="1"/>
          </p:nvPr>
        </p:nvSpPr>
        <p:spPr>
          <a:xfrm>
            <a:off x="1182688" y="2017713"/>
            <a:ext cx="7275512" cy="4114800"/>
          </a:xfrm>
        </p:spPr>
        <p:txBody>
          <a:bodyPr/>
          <a:lstStyle/>
          <a:p>
            <a:r>
              <a:rPr lang="en-US" altLang="en-US" sz="2800"/>
              <a:t>Profitability – ability to generate net income</a:t>
            </a:r>
          </a:p>
          <a:p>
            <a:endParaRPr lang="en-US" altLang="en-US" sz="2800"/>
          </a:p>
          <a:p>
            <a:r>
              <a:rPr lang="en-US" altLang="en-US" sz="2800"/>
              <a:t>Liquidity – provide cash when needed</a:t>
            </a:r>
          </a:p>
          <a:p>
            <a:endParaRPr lang="en-US" altLang="en-US" sz="2800"/>
          </a:p>
          <a:p>
            <a:r>
              <a:rPr lang="en-US" altLang="en-US" sz="2800"/>
              <a:t>Solvency – financial growth and security</a:t>
            </a:r>
          </a:p>
        </p:txBody>
      </p:sp>
      <p:pic>
        <p:nvPicPr>
          <p:cNvPr id="95236" name="Picture 4" descr="far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7088" y="5191125"/>
            <a:ext cx="2286000" cy="151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6944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7772400" cy="914400"/>
          </a:xfrm>
        </p:spPr>
        <p:txBody>
          <a:bodyPr/>
          <a:lstStyle/>
          <a:p>
            <a:pPr eaLnBrk="1" hangingPunct="1"/>
            <a:r>
              <a:rPr lang="en-US" altLang="en-US" dirty="0" smtClean="0"/>
              <a:t>“Farm for profit, not production”</a:t>
            </a:r>
          </a:p>
        </p:txBody>
      </p:sp>
      <p:sp>
        <p:nvSpPr>
          <p:cNvPr id="6147" name="Rectangle 3"/>
          <p:cNvSpPr>
            <a:spLocks noGrp="1" noChangeArrowheads="1"/>
          </p:cNvSpPr>
          <p:nvPr>
            <p:ph type="body" idx="1"/>
          </p:nvPr>
        </p:nvSpPr>
        <p:spPr>
          <a:xfrm>
            <a:off x="304800" y="1066800"/>
            <a:ext cx="7772400" cy="4953000"/>
          </a:xfrm>
        </p:spPr>
        <p:txBody>
          <a:bodyPr>
            <a:normAutofit lnSpcReduction="10000"/>
          </a:bodyPr>
          <a:lstStyle/>
          <a:p>
            <a:pPr eaLnBrk="1" hangingPunct="1">
              <a:lnSpc>
                <a:spcPct val="90000"/>
              </a:lnSpc>
              <a:buFontTx/>
              <a:buChar char="-"/>
            </a:pPr>
            <a:r>
              <a:rPr lang="en-US" altLang="en-US" sz="2800" dirty="0" smtClean="0"/>
              <a:t>Plan all activities around net/gross ratio</a:t>
            </a:r>
          </a:p>
          <a:p>
            <a:pPr eaLnBrk="1" hangingPunct="1">
              <a:lnSpc>
                <a:spcPct val="90000"/>
              </a:lnSpc>
              <a:buFontTx/>
              <a:buChar char="-"/>
            </a:pPr>
            <a:r>
              <a:rPr lang="en-US" altLang="en-US" sz="2800" dirty="0" smtClean="0"/>
              <a:t>Farm 1: $50,000 - $45,000 = $5,000: 10%</a:t>
            </a:r>
          </a:p>
          <a:p>
            <a:pPr eaLnBrk="1" hangingPunct="1">
              <a:lnSpc>
                <a:spcPct val="90000"/>
              </a:lnSpc>
              <a:buFontTx/>
              <a:buChar char="-"/>
            </a:pPr>
            <a:r>
              <a:rPr lang="en-US" altLang="en-US" sz="2800" dirty="0" smtClean="0"/>
              <a:t>Farm 2: $10,000 - $5,000 = $5,000: 50%</a:t>
            </a:r>
          </a:p>
          <a:p>
            <a:pPr eaLnBrk="1" hangingPunct="1">
              <a:lnSpc>
                <a:spcPct val="90000"/>
              </a:lnSpc>
              <a:buFontTx/>
              <a:buNone/>
            </a:pPr>
            <a:r>
              <a:rPr lang="en-US" altLang="en-US" sz="2800" dirty="0" smtClean="0"/>
              <a:t>Who can expand/meet goals more easily?</a:t>
            </a:r>
          </a:p>
          <a:p>
            <a:pPr eaLnBrk="1" hangingPunct="1">
              <a:lnSpc>
                <a:spcPct val="90000"/>
              </a:lnSpc>
              <a:buFontTx/>
              <a:buChar char="-"/>
            </a:pPr>
            <a:r>
              <a:rPr lang="en-US" altLang="en-US" sz="2800" dirty="0" smtClean="0"/>
              <a:t>Net goal $30,000:</a:t>
            </a:r>
          </a:p>
          <a:p>
            <a:pPr lvl="1" eaLnBrk="1" hangingPunct="1">
              <a:lnSpc>
                <a:spcPct val="90000"/>
              </a:lnSpc>
              <a:buFontTx/>
              <a:buChar char="-"/>
            </a:pPr>
            <a:r>
              <a:rPr lang="en-US" altLang="en-US" sz="2400" dirty="0" smtClean="0"/>
              <a:t>Farm 1 needs $300,000 gross</a:t>
            </a:r>
          </a:p>
          <a:p>
            <a:pPr lvl="1" eaLnBrk="1" hangingPunct="1">
              <a:lnSpc>
                <a:spcPct val="90000"/>
              </a:lnSpc>
              <a:buFontTx/>
              <a:buChar char="-"/>
            </a:pPr>
            <a:r>
              <a:rPr lang="en-US" altLang="en-US" sz="2400" dirty="0" smtClean="0"/>
              <a:t>Farm 2 needs $60,000 gross</a:t>
            </a:r>
          </a:p>
          <a:p>
            <a:pPr eaLnBrk="1" hangingPunct="1">
              <a:lnSpc>
                <a:spcPct val="90000"/>
              </a:lnSpc>
              <a:buFontTx/>
              <a:buChar char="-"/>
            </a:pPr>
            <a:r>
              <a:rPr lang="en-US" altLang="en-US" sz="2800" dirty="0" smtClean="0"/>
              <a:t>Plan for long-term needs</a:t>
            </a:r>
          </a:p>
          <a:p>
            <a:pPr algn="ctr" eaLnBrk="1" hangingPunct="1">
              <a:lnSpc>
                <a:spcPct val="90000"/>
              </a:lnSpc>
              <a:buFontTx/>
              <a:buNone/>
            </a:pPr>
            <a:endParaRPr lang="en-US" altLang="en-US" sz="2800" i="1" dirty="0" smtClean="0"/>
          </a:p>
          <a:p>
            <a:pPr eaLnBrk="1" hangingPunct="1">
              <a:lnSpc>
                <a:spcPct val="90000"/>
              </a:lnSpc>
              <a:buFontTx/>
              <a:buNone/>
            </a:pPr>
            <a:r>
              <a:rPr lang="en-US" altLang="en-US" sz="2800" i="1" dirty="0" smtClean="0"/>
              <a:t>Efficiency matters; the less you </a:t>
            </a:r>
          </a:p>
          <a:p>
            <a:pPr eaLnBrk="1" hangingPunct="1">
              <a:lnSpc>
                <a:spcPct val="90000"/>
              </a:lnSpc>
              <a:buFontTx/>
              <a:buNone/>
            </a:pPr>
            <a:r>
              <a:rPr lang="en-US" altLang="en-US" sz="2800" i="1" dirty="0" smtClean="0"/>
              <a:t>spend, the less you have to earn</a:t>
            </a:r>
          </a:p>
        </p:txBody>
      </p:sp>
      <p:pic>
        <p:nvPicPr>
          <p:cNvPr id="6148" name="Picture 5" descr="stand_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98800"/>
            <a:ext cx="3810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626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ltLang="en-US"/>
              <a:t>Intensive Planning Tools</a:t>
            </a:r>
          </a:p>
        </p:txBody>
      </p:sp>
      <p:sp>
        <p:nvSpPr>
          <p:cNvPr id="293891" name="Rectangle 3"/>
          <p:cNvSpPr>
            <a:spLocks noGrp="1" noChangeArrowheads="1"/>
          </p:cNvSpPr>
          <p:nvPr>
            <p:ph type="body" idx="1"/>
          </p:nvPr>
        </p:nvSpPr>
        <p:spPr/>
        <p:txBody>
          <a:bodyPr/>
          <a:lstStyle/>
          <a:p>
            <a:r>
              <a:rPr lang="en-US" altLang="en-US" sz="2800"/>
              <a:t>Long-range Planning - compares alternative farm plans</a:t>
            </a:r>
          </a:p>
          <a:p>
            <a:r>
              <a:rPr lang="en-US" altLang="en-US" sz="2800"/>
              <a:t>Cash Flow Planning - projects farm cash flows monthly or annually for up to ten years</a:t>
            </a:r>
          </a:p>
          <a:p>
            <a:r>
              <a:rPr lang="en-US" altLang="en-US" sz="2800"/>
              <a:t>Year-End Analysis - analyzes financial performance of a farm business in the past year; generates a historical data base </a:t>
            </a:r>
          </a:p>
        </p:txBody>
      </p:sp>
    </p:spTree>
    <p:extLst>
      <p:ext uri="{BB962C8B-B14F-4D97-AF65-F5344CB8AC3E}">
        <p14:creationId xmlns:p14="http://schemas.microsoft.com/office/powerpoint/2010/main" val="672390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Enterprise Budgets</a:t>
            </a:r>
          </a:p>
        </p:txBody>
      </p:sp>
      <p:sp>
        <p:nvSpPr>
          <p:cNvPr id="103427" name="Rectangle 3"/>
          <p:cNvSpPr>
            <a:spLocks noGrp="1" noChangeArrowheads="1"/>
          </p:cNvSpPr>
          <p:nvPr>
            <p:ph type="body" idx="1"/>
          </p:nvPr>
        </p:nvSpPr>
        <p:spPr/>
        <p:txBody>
          <a:bodyPr/>
          <a:lstStyle/>
          <a:p>
            <a:pPr>
              <a:lnSpc>
                <a:spcPct val="90000"/>
              </a:lnSpc>
            </a:pPr>
            <a:r>
              <a:rPr lang="en-US" altLang="en-US" dirty="0"/>
              <a:t>Estimate of </a:t>
            </a:r>
            <a:r>
              <a:rPr lang="en-US" altLang="en-US" b="1" u="sng" dirty="0"/>
              <a:t>projected income and expenses </a:t>
            </a:r>
            <a:r>
              <a:rPr lang="en-US" altLang="en-US" dirty="0"/>
              <a:t>associated with the production of a commodity </a:t>
            </a:r>
          </a:p>
          <a:p>
            <a:pPr>
              <a:lnSpc>
                <a:spcPct val="90000"/>
              </a:lnSpc>
            </a:pPr>
            <a:r>
              <a:rPr lang="en-US" altLang="en-US" dirty="0"/>
              <a:t>Analyze the effects of changes within the operation</a:t>
            </a:r>
          </a:p>
          <a:p>
            <a:pPr>
              <a:lnSpc>
                <a:spcPct val="90000"/>
              </a:lnSpc>
            </a:pPr>
            <a:r>
              <a:rPr lang="en-US" altLang="en-US" dirty="0"/>
              <a:t>Determine which commodity is </a:t>
            </a:r>
            <a:r>
              <a:rPr lang="en-US" altLang="en-US" b="1" dirty="0"/>
              <a:t>contributing to profitability</a:t>
            </a:r>
            <a:r>
              <a:rPr lang="en-US" altLang="en-US" dirty="0"/>
              <a:t> and which commodity is </a:t>
            </a:r>
            <a:r>
              <a:rPr lang="en-US" altLang="en-US" b="1" dirty="0"/>
              <a:t>losing money </a:t>
            </a:r>
          </a:p>
        </p:txBody>
      </p:sp>
    </p:spTree>
    <p:extLst>
      <p:ext uri="{BB962C8B-B14F-4D97-AF65-F5344CB8AC3E}">
        <p14:creationId xmlns:p14="http://schemas.microsoft.com/office/powerpoint/2010/main" val="3118995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Enterprise Budgets</a:t>
            </a:r>
          </a:p>
        </p:txBody>
      </p:sp>
      <p:sp>
        <p:nvSpPr>
          <p:cNvPr id="105475" name="Rectangle 3"/>
          <p:cNvSpPr>
            <a:spLocks noGrp="1" noChangeArrowheads="1"/>
          </p:cNvSpPr>
          <p:nvPr>
            <p:ph type="body" idx="1"/>
          </p:nvPr>
        </p:nvSpPr>
        <p:spPr/>
        <p:txBody>
          <a:bodyPr/>
          <a:lstStyle/>
          <a:p>
            <a:r>
              <a:rPr lang="en-US" altLang="en-US" sz="2800" dirty="0"/>
              <a:t>Usually based on some production </a:t>
            </a:r>
            <a:r>
              <a:rPr lang="en-US" altLang="en-US" sz="2800" dirty="0" smtClean="0"/>
              <a:t>unit/one </a:t>
            </a:r>
            <a:r>
              <a:rPr lang="en-US" altLang="en-US" sz="2800" dirty="0"/>
              <a:t>acre of a specific crop</a:t>
            </a:r>
          </a:p>
          <a:p>
            <a:r>
              <a:rPr lang="en-US" altLang="en-US" sz="2800" dirty="0"/>
              <a:t>Either historical or projected  </a:t>
            </a:r>
          </a:p>
          <a:p>
            <a:pPr lvl="1"/>
            <a:r>
              <a:rPr lang="en-US" altLang="en-US" sz="2400" dirty="0"/>
              <a:t>Historical enterprise budgets are created using actual income and expense information </a:t>
            </a:r>
          </a:p>
          <a:p>
            <a:pPr lvl="1"/>
            <a:r>
              <a:rPr lang="en-US" altLang="en-US" sz="2400" dirty="0"/>
              <a:t>Projected enterprise budgets attempt to estimate income and expenses in the future </a:t>
            </a:r>
          </a:p>
        </p:txBody>
      </p:sp>
    </p:spTree>
    <p:extLst>
      <p:ext uri="{BB962C8B-B14F-4D97-AF65-F5344CB8AC3E}">
        <p14:creationId xmlns:p14="http://schemas.microsoft.com/office/powerpoint/2010/main" val="19318687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Enterprise Budgets</a:t>
            </a:r>
          </a:p>
        </p:txBody>
      </p:sp>
      <p:sp>
        <p:nvSpPr>
          <p:cNvPr id="107523" name="Rectangle 3"/>
          <p:cNvSpPr>
            <a:spLocks noGrp="1" noChangeArrowheads="1"/>
          </p:cNvSpPr>
          <p:nvPr>
            <p:ph type="body" idx="1"/>
          </p:nvPr>
        </p:nvSpPr>
        <p:spPr/>
        <p:txBody>
          <a:bodyPr/>
          <a:lstStyle/>
          <a:p>
            <a:r>
              <a:rPr lang="en-US" altLang="en-US"/>
              <a:t>If the budget is for a new enterprise, research on expected income and expenses should be the basis of the budget </a:t>
            </a:r>
          </a:p>
          <a:p>
            <a:r>
              <a:rPr lang="en-US" altLang="en-US"/>
              <a:t>Estimates of changing costs or income should be conservative</a:t>
            </a:r>
          </a:p>
        </p:txBody>
      </p:sp>
    </p:spTree>
    <p:extLst>
      <p:ext uri="{BB962C8B-B14F-4D97-AF65-F5344CB8AC3E}">
        <p14:creationId xmlns:p14="http://schemas.microsoft.com/office/powerpoint/2010/main" val="3911917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Variable Costs (Expenses)</a:t>
            </a:r>
          </a:p>
        </p:txBody>
      </p:sp>
      <p:sp>
        <p:nvSpPr>
          <p:cNvPr id="113667" name="Rectangle 3"/>
          <p:cNvSpPr>
            <a:spLocks noGrp="1" noChangeArrowheads="1"/>
          </p:cNvSpPr>
          <p:nvPr>
            <p:ph type="body" idx="1"/>
          </p:nvPr>
        </p:nvSpPr>
        <p:spPr/>
        <p:txBody>
          <a:bodyPr/>
          <a:lstStyle/>
          <a:p>
            <a:r>
              <a:rPr lang="en-US" altLang="en-US"/>
              <a:t>Directly tied to the enterprise and can be changed in the short-run    </a:t>
            </a:r>
          </a:p>
          <a:p>
            <a:pPr lvl="1"/>
            <a:r>
              <a:rPr lang="en-US" altLang="en-US"/>
              <a:t>Feed</a:t>
            </a:r>
          </a:p>
          <a:p>
            <a:pPr lvl="1"/>
            <a:r>
              <a:rPr lang="en-US" altLang="en-US"/>
              <a:t>Health</a:t>
            </a:r>
          </a:p>
          <a:p>
            <a:pPr lvl="1"/>
            <a:r>
              <a:rPr lang="en-US" altLang="en-US"/>
              <a:t>Marketing</a:t>
            </a:r>
          </a:p>
          <a:p>
            <a:pPr lvl="1"/>
            <a:r>
              <a:rPr lang="en-US" altLang="en-US"/>
              <a:t>Fertilizer</a:t>
            </a:r>
          </a:p>
          <a:p>
            <a:r>
              <a:rPr lang="en-US" altLang="en-US"/>
              <a:t>Shown as per unit rate</a:t>
            </a:r>
          </a:p>
        </p:txBody>
      </p:sp>
    </p:spTree>
    <p:extLst>
      <p:ext uri="{BB962C8B-B14F-4D97-AF65-F5344CB8AC3E}">
        <p14:creationId xmlns:p14="http://schemas.microsoft.com/office/powerpoint/2010/main" val="1666981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Fixed Costs (Expenses)</a:t>
            </a:r>
          </a:p>
        </p:txBody>
      </p:sp>
      <p:sp>
        <p:nvSpPr>
          <p:cNvPr id="115715" name="Rectangle 3"/>
          <p:cNvSpPr>
            <a:spLocks noGrp="1" noChangeArrowheads="1"/>
          </p:cNvSpPr>
          <p:nvPr>
            <p:ph type="body" idx="1"/>
          </p:nvPr>
        </p:nvSpPr>
        <p:spPr/>
        <p:txBody>
          <a:bodyPr/>
          <a:lstStyle/>
          <a:p>
            <a:pPr>
              <a:buSzTx/>
              <a:buFont typeface="Wingdings" panose="05000000000000000000" pitchFamily="2" charset="2"/>
              <a:buChar char="§"/>
            </a:pPr>
            <a:r>
              <a:rPr lang="en-US" altLang="en-US"/>
              <a:t>Committed to pay regardless of whether livestock is raised during the current planning period</a:t>
            </a:r>
          </a:p>
          <a:p>
            <a:pPr lvl="1">
              <a:buSzTx/>
              <a:buFont typeface="Wingdings" panose="05000000000000000000" pitchFamily="2" charset="2"/>
              <a:buChar char="§"/>
            </a:pPr>
            <a:r>
              <a:rPr lang="en-US" altLang="en-US"/>
              <a:t>Depreciation and insurance on machinery, equipment and buildings</a:t>
            </a:r>
          </a:p>
          <a:p>
            <a:pPr lvl="1">
              <a:buSzTx/>
              <a:buFont typeface="Wingdings" panose="05000000000000000000" pitchFamily="2" charset="2"/>
              <a:buChar char="§"/>
            </a:pPr>
            <a:r>
              <a:rPr lang="en-US" altLang="en-US"/>
              <a:t>Interest on machinery, equipment, buildings and land</a:t>
            </a:r>
          </a:p>
          <a:p>
            <a:pPr lvl="1">
              <a:buSzTx/>
              <a:buFont typeface="Wingdings" panose="05000000000000000000" pitchFamily="2" charset="2"/>
              <a:buChar char="§"/>
            </a:pPr>
            <a:r>
              <a:rPr lang="en-US" altLang="en-US"/>
              <a:t>Property taxes  </a:t>
            </a:r>
          </a:p>
        </p:txBody>
      </p:sp>
    </p:spTree>
    <p:extLst>
      <p:ext uri="{BB962C8B-B14F-4D97-AF65-F5344CB8AC3E}">
        <p14:creationId xmlns:p14="http://schemas.microsoft.com/office/powerpoint/2010/main" val="331980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Recovering Costs</a:t>
            </a:r>
          </a:p>
        </p:txBody>
      </p:sp>
      <p:sp>
        <p:nvSpPr>
          <p:cNvPr id="118787" name="Rectangle 3"/>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altLang="en-US"/>
              <a:t>Both fixed and variable costs are considered when deciding whether to continue production </a:t>
            </a:r>
          </a:p>
          <a:p>
            <a:pPr>
              <a:lnSpc>
                <a:spcPct val="90000"/>
              </a:lnSpc>
              <a:buSzTx/>
              <a:buFont typeface="Wingdings" panose="05000000000000000000" pitchFamily="2" charset="2"/>
              <a:buChar char="§"/>
            </a:pPr>
            <a:r>
              <a:rPr lang="en-US" altLang="en-US"/>
              <a:t>In the short run, the producer should stay in production if it appears that revenue will at least cover variable costs</a:t>
            </a:r>
          </a:p>
          <a:p>
            <a:pPr>
              <a:lnSpc>
                <a:spcPct val="90000"/>
              </a:lnSpc>
              <a:buSzTx/>
              <a:buFont typeface="Wingdings" panose="05000000000000000000" pitchFamily="2" charset="2"/>
              <a:buChar char="§"/>
            </a:pPr>
            <a:r>
              <a:rPr lang="en-US" altLang="en-US"/>
              <a:t>All costs must be recovered over time</a:t>
            </a:r>
          </a:p>
        </p:txBody>
      </p:sp>
    </p:spTree>
    <p:extLst>
      <p:ext uri="{BB962C8B-B14F-4D97-AF65-F5344CB8AC3E}">
        <p14:creationId xmlns:p14="http://schemas.microsoft.com/office/powerpoint/2010/main" val="40721758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a:t>Interest Expenses</a:t>
            </a:r>
          </a:p>
        </p:txBody>
      </p:sp>
      <p:sp>
        <p:nvSpPr>
          <p:cNvPr id="134147" name="Rectangle 3"/>
          <p:cNvSpPr>
            <a:spLocks noGrp="1" noChangeArrowheads="1"/>
          </p:cNvSpPr>
          <p:nvPr>
            <p:ph type="body" idx="1"/>
          </p:nvPr>
        </p:nvSpPr>
        <p:spPr/>
        <p:txBody>
          <a:bodyPr/>
          <a:lstStyle/>
          <a:p>
            <a:pPr>
              <a:lnSpc>
                <a:spcPct val="90000"/>
              </a:lnSpc>
            </a:pPr>
            <a:r>
              <a:rPr lang="en-US" altLang="en-US"/>
              <a:t>Reflect the fact that capital invested is costly, regardless of its source</a:t>
            </a:r>
          </a:p>
          <a:p>
            <a:pPr>
              <a:lnSpc>
                <a:spcPct val="90000"/>
              </a:lnSpc>
            </a:pPr>
            <a:r>
              <a:rPr lang="en-US" altLang="en-US"/>
              <a:t>Borrowed capital entails a cash interest charge for repayment to lenders</a:t>
            </a:r>
          </a:p>
          <a:p>
            <a:pPr>
              <a:lnSpc>
                <a:spcPct val="90000"/>
              </a:lnSpc>
            </a:pPr>
            <a:r>
              <a:rPr lang="en-US" altLang="en-US"/>
              <a:t>Capital provided by the owner results in a non-cash opportunity cost</a:t>
            </a:r>
          </a:p>
          <a:p>
            <a:pPr>
              <a:lnSpc>
                <a:spcPct val="90000"/>
              </a:lnSpc>
            </a:pPr>
            <a:r>
              <a:rPr lang="en-US" altLang="en-US"/>
              <a:t>Capital could have been invested elsewhere and earned interest</a:t>
            </a:r>
          </a:p>
        </p:txBody>
      </p:sp>
    </p:spTree>
    <p:extLst>
      <p:ext uri="{BB962C8B-B14F-4D97-AF65-F5344CB8AC3E}">
        <p14:creationId xmlns:p14="http://schemas.microsoft.com/office/powerpoint/2010/main" val="344821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Business Planning?	</a:t>
            </a:r>
            <a:endParaRPr lang="en-US" dirty="0"/>
          </a:p>
        </p:txBody>
      </p:sp>
      <p:sp>
        <p:nvSpPr>
          <p:cNvPr id="3" name="Content Placeholder 2"/>
          <p:cNvSpPr>
            <a:spLocks noGrp="1"/>
          </p:cNvSpPr>
          <p:nvPr>
            <p:ph idx="1"/>
          </p:nvPr>
        </p:nvSpPr>
        <p:spPr>
          <a:xfrm>
            <a:off x="628650" y="1825624"/>
            <a:ext cx="7886700" cy="4780915"/>
          </a:xfrm>
        </p:spPr>
        <p:txBody>
          <a:bodyPr>
            <a:normAutofit fontScale="92500" lnSpcReduction="10000"/>
          </a:bodyPr>
          <a:lstStyle/>
          <a:p>
            <a:r>
              <a:rPr lang="en-US" dirty="0" smtClean="0"/>
              <a:t>50% of all new businesses fail in first 5 years</a:t>
            </a:r>
          </a:p>
          <a:p>
            <a:r>
              <a:rPr lang="en-US" dirty="0" smtClean="0"/>
              <a:t>Over lifetime of a business: </a:t>
            </a:r>
          </a:p>
          <a:p>
            <a:pPr lvl="1"/>
            <a:r>
              <a:rPr lang="en-US" dirty="0" smtClean="0"/>
              <a:t>39% are profitable </a:t>
            </a:r>
          </a:p>
          <a:p>
            <a:pPr lvl="1"/>
            <a:r>
              <a:rPr lang="en-US" dirty="0" smtClean="0"/>
              <a:t>30% breakeven </a:t>
            </a:r>
          </a:p>
          <a:p>
            <a:pPr lvl="1"/>
            <a:r>
              <a:rPr lang="en-US" dirty="0" smtClean="0"/>
              <a:t>30% lose money </a:t>
            </a:r>
          </a:p>
          <a:p>
            <a:pPr lvl="1"/>
            <a:r>
              <a:rPr lang="en-US" dirty="0" smtClean="0"/>
              <a:t>1% “unable to determine” </a:t>
            </a:r>
          </a:p>
          <a:p>
            <a:r>
              <a:rPr lang="en-US" dirty="0" smtClean="0"/>
              <a:t>Business with fewer than 20 people: </a:t>
            </a:r>
          </a:p>
          <a:p>
            <a:pPr lvl="1"/>
            <a:r>
              <a:rPr lang="en-US" dirty="0" smtClean="0"/>
              <a:t>37% chance of surviving 4 </a:t>
            </a:r>
            <a:r>
              <a:rPr lang="en-US" dirty="0" err="1" smtClean="0"/>
              <a:t>yrs</a:t>
            </a:r>
            <a:endParaRPr lang="en-US" dirty="0" smtClean="0"/>
          </a:p>
          <a:p>
            <a:pPr lvl="1"/>
            <a:r>
              <a:rPr lang="en-US" dirty="0" smtClean="0"/>
              <a:t>9% chance of surviving 10 </a:t>
            </a:r>
            <a:r>
              <a:rPr lang="en-US" dirty="0" err="1" smtClean="0"/>
              <a:t>yrs</a:t>
            </a:r>
            <a:r>
              <a:rPr lang="en-US" dirty="0" smtClean="0"/>
              <a:t> </a:t>
            </a:r>
          </a:p>
          <a:p>
            <a:r>
              <a:rPr lang="en-US" dirty="0" smtClean="0"/>
              <a:t>Small scale farming is MORE difficult to be successful in than non-ag businesses </a:t>
            </a:r>
          </a:p>
          <a:p>
            <a:r>
              <a:rPr lang="en-US" dirty="0" smtClean="0"/>
              <a:t>Business Planning Forces Farmers to…DO THE MATH!</a:t>
            </a:r>
            <a:endParaRPr lang="en-US" dirty="0"/>
          </a:p>
        </p:txBody>
      </p:sp>
    </p:spTree>
    <p:extLst>
      <p:ext uri="{BB962C8B-B14F-4D97-AF65-F5344CB8AC3E}">
        <p14:creationId xmlns:p14="http://schemas.microsoft.com/office/powerpoint/2010/main" val="3236371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a:t>Labor Expenses</a:t>
            </a:r>
          </a:p>
        </p:txBody>
      </p:sp>
      <p:sp>
        <p:nvSpPr>
          <p:cNvPr id="138243" name="Rectangle 3"/>
          <p:cNvSpPr>
            <a:spLocks noGrp="1" noChangeArrowheads="1"/>
          </p:cNvSpPr>
          <p:nvPr>
            <p:ph type="body" idx="1"/>
          </p:nvPr>
        </p:nvSpPr>
        <p:spPr/>
        <p:txBody>
          <a:bodyPr/>
          <a:lstStyle/>
          <a:p>
            <a:r>
              <a:rPr lang="en-US" altLang="en-US"/>
              <a:t>Reflect the cost of hired and/or owner labor</a:t>
            </a:r>
          </a:p>
          <a:p>
            <a:r>
              <a:rPr lang="en-US" altLang="en-US"/>
              <a:t>Owner provided labor is a non-cash opportunity cost for earnings foregone if time spent on another paying job or enterprise</a:t>
            </a:r>
          </a:p>
          <a:p>
            <a:r>
              <a:rPr lang="en-US" altLang="en-US"/>
              <a:t>Hired labor is cash expense</a:t>
            </a:r>
          </a:p>
        </p:txBody>
      </p:sp>
    </p:spTree>
    <p:extLst>
      <p:ext uri="{BB962C8B-B14F-4D97-AF65-F5344CB8AC3E}">
        <p14:creationId xmlns:p14="http://schemas.microsoft.com/office/powerpoint/2010/main" val="453149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7772400" cy="762000"/>
          </a:xfrm>
        </p:spPr>
        <p:txBody>
          <a:bodyPr/>
          <a:lstStyle/>
          <a:p>
            <a:pPr eaLnBrk="1" hangingPunct="1"/>
            <a:r>
              <a:rPr lang="en-US" altLang="en-US" smtClean="0"/>
              <a:t>Time management</a:t>
            </a:r>
          </a:p>
        </p:txBody>
      </p:sp>
      <p:sp>
        <p:nvSpPr>
          <p:cNvPr id="19459" name="Rectangle 3"/>
          <p:cNvSpPr>
            <a:spLocks noGrp="1" noChangeArrowheads="1"/>
          </p:cNvSpPr>
          <p:nvPr>
            <p:ph type="body" idx="1"/>
          </p:nvPr>
        </p:nvSpPr>
        <p:spPr>
          <a:xfrm>
            <a:off x="685800" y="1066800"/>
            <a:ext cx="7772400" cy="4114800"/>
          </a:xfrm>
        </p:spPr>
        <p:txBody>
          <a:bodyPr/>
          <a:lstStyle/>
          <a:p>
            <a:pPr eaLnBrk="1" hangingPunct="1">
              <a:buFontTx/>
              <a:buNone/>
            </a:pPr>
            <a:r>
              <a:rPr lang="en-US" altLang="en-US" smtClean="0"/>
              <a:t>- Always consider the value of your time</a:t>
            </a:r>
          </a:p>
          <a:p>
            <a:pPr eaLnBrk="1" hangingPunct="1">
              <a:buFontTx/>
              <a:buNone/>
            </a:pPr>
            <a:r>
              <a:rPr lang="en-US" altLang="en-US" smtClean="0"/>
              <a:t>	- Ask “What’s in it for me?”</a:t>
            </a:r>
          </a:p>
          <a:p>
            <a:pPr eaLnBrk="1" hangingPunct="1">
              <a:buFontTx/>
              <a:buNone/>
            </a:pPr>
            <a:r>
              <a:rPr lang="en-US" altLang="en-US" smtClean="0"/>
              <a:t>- Assess relative uses of time</a:t>
            </a:r>
          </a:p>
          <a:p>
            <a:pPr eaLnBrk="1" hangingPunct="1">
              <a:buFontTx/>
              <a:buNone/>
            </a:pPr>
            <a:r>
              <a:rPr lang="en-US" altLang="en-US" smtClean="0"/>
              <a:t>	- Going to market takes two days; will I make enough to justify that?</a:t>
            </a:r>
          </a:p>
          <a:p>
            <a:pPr eaLnBrk="1" hangingPunct="1">
              <a:buFontTx/>
              <a:buNone/>
            </a:pPr>
            <a:r>
              <a:rPr lang="en-US" altLang="en-US" smtClean="0"/>
              <a:t>	- 2 ten-hour days: 20hr x $8 = $160</a:t>
            </a:r>
          </a:p>
          <a:p>
            <a:pPr eaLnBrk="1" hangingPunct="1">
              <a:buFontTx/>
              <a:buNone/>
            </a:pPr>
            <a:r>
              <a:rPr lang="en-US" altLang="en-US" smtClean="0"/>
              <a:t>- Plan around core principles</a:t>
            </a:r>
          </a:p>
        </p:txBody>
      </p:sp>
    </p:spTree>
    <p:extLst>
      <p:ext uri="{BB962C8B-B14F-4D97-AF65-F5344CB8AC3E}">
        <p14:creationId xmlns:p14="http://schemas.microsoft.com/office/powerpoint/2010/main" val="22207461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Human Resource Plan</a:t>
            </a:r>
          </a:p>
        </p:txBody>
      </p:sp>
      <p:sp>
        <p:nvSpPr>
          <p:cNvPr id="39939" name="Rectangle 3"/>
          <p:cNvSpPr>
            <a:spLocks noGrp="1" noChangeArrowheads="1"/>
          </p:cNvSpPr>
          <p:nvPr>
            <p:ph type="body" idx="1"/>
          </p:nvPr>
        </p:nvSpPr>
        <p:spPr/>
        <p:txBody>
          <a:bodyPr/>
          <a:lstStyle/>
          <a:p>
            <a:pPr eaLnBrk="1" hangingPunct="1"/>
            <a:r>
              <a:rPr lang="en-US" altLang="en-US" smtClean="0"/>
              <a:t>The people part of your plan</a:t>
            </a:r>
          </a:p>
          <a:p>
            <a:pPr eaLnBrk="1" hangingPunct="1"/>
            <a:r>
              <a:rPr lang="en-US" altLang="en-US" smtClean="0"/>
              <a:t>Does not matter how large or small your business</a:t>
            </a:r>
          </a:p>
          <a:p>
            <a:pPr eaLnBrk="1" hangingPunct="1"/>
            <a:r>
              <a:rPr lang="en-US" altLang="en-US" smtClean="0"/>
              <a:t>Parts of the Human Resource Plan</a:t>
            </a:r>
          </a:p>
          <a:p>
            <a:pPr lvl="1" eaLnBrk="1" hangingPunct="1"/>
            <a:r>
              <a:rPr lang="en-US" altLang="en-US" smtClean="0"/>
              <a:t>Position and duties</a:t>
            </a:r>
          </a:p>
          <a:p>
            <a:pPr lvl="1" eaLnBrk="1" hangingPunct="1"/>
            <a:r>
              <a:rPr lang="en-US" altLang="en-US" smtClean="0"/>
              <a:t>Organizational chart</a:t>
            </a:r>
          </a:p>
          <a:p>
            <a:pPr lvl="1" eaLnBrk="1" hangingPunct="1"/>
            <a:r>
              <a:rPr lang="en-US" altLang="en-US" smtClean="0"/>
              <a:t>Skills and training</a:t>
            </a:r>
          </a:p>
        </p:txBody>
      </p:sp>
    </p:spTree>
    <p:extLst>
      <p:ext uri="{BB962C8B-B14F-4D97-AF65-F5344CB8AC3E}">
        <p14:creationId xmlns:p14="http://schemas.microsoft.com/office/powerpoint/2010/main" val="1429652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Skills and Training</a:t>
            </a:r>
          </a:p>
        </p:txBody>
      </p:sp>
      <p:sp>
        <p:nvSpPr>
          <p:cNvPr id="41987" name="Rectangle 3"/>
          <p:cNvSpPr>
            <a:spLocks noGrp="1" noChangeArrowheads="1"/>
          </p:cNvSpPr>
          <p:nvPr>
            <p:ph type="body" idx="1"/>
          </p:nvPr>
        </p:nvSpPr>
        <p:spPr/>
        <p:txBody>
          <a:bodyPr/>
          <a:lstStyle/>
          <a:p>
            <a:pPr eaLnBrk="1" hangingPunct="1"/>
            <a:r>
              <a:rPr lang="en-US" altLang="en-US" smtClean="0"/>
              <a:t>Continuing education and advancement in technology is very important</a:t>
            </a:r>
          </a:p>
          <a:p>
            <a:pPr eaLnBrk="1" hangingPunct="1"/>
            <a:r>
              <a:rPr lang="en-US" altLang="en-US" smtClean="0"/>
              <a:t>Includes</a:t>
            </a:r>
          </a:p>
          <a:p>
            <a:pPr lvl="1" eaLnBrk="1" hangingPunct="1"/>
            <a:r>
              <a:rPr lang="en-US" altLang="en-US" smtClean="0"/>
              <a:t>Skill Needed</a:t>
            </a:r>
          </a:p>
          <a:p>
            <a:pPr lvl="1" eaLnBrk="1" hangingPunct="1"/>
            <a:r>
              <a:rPr lang="en-US" altLang="en-US" smtClean="0"/>
              <a:t>Training available</a:t>
            </a:r>
          </a:p>
          <a:p>
            <a:pPr lvl="1" eaLnBrk="1" hangingPunct="1"/>
            <a:r>
              <a:rPr lang="en-US" altLang="en-US" smtClean="0"/>
              <a:t>Who in the farm business is responsible</a:t>
            </a:r>
          </a:p>
        </p:txBody>
      </p:sp>
    </p:spTree>
    <p:extLst>
      <p:ext uri="{BB962C8B-B14F-4D97-AF65-F5344CB8AC3E}">
        <p14:creationId xmlns:p14="http://schemas.microsoft.com/office/powerpoint/2010/main" val="17014614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838200"/>
          </a:xfrm>
        </p:spPr>
        <p:txBody>
          <a:bodyPr/>
          <a:lstStyle/>
          <a:p>
            <a:pPr eaLnBrk="1" hangingPunct="1"/>
            <a:r>
              <a:rPr lang="en-US" altLang="en-US" smtClean="0"/>
              <a:t>Business plans are dynamic</a:t>
            </a:r>
          </a:p>
        </p:txBody>
      </p:sp>
      <p:sp>
        <p:nvSpPr>
          <p:cNvPr id="20483" name="Rectangle 3"/>
          <p:cNvSpPr>
            <a:spLocks noGrp="1" noChangeArrowheads="1"/>
          </p:cNvSpPr>
          <p:nvPr>
            <p:ph type="body" idx="1"/>
          </p:nvPr>
        </p:nvSpPr>
        <p:spPr>
          <a:xfrm>
            <a:off x="533400" y="1066800"/>
            <a:ext cx="8229600" cy="4572000"/>
          </a:xfrm>
        </p:spPr>
        <p:txBody>
          <a:bodyPr/>
          <a:lstStyle/>
          <a:p>
            <a:pPr eaLnBrk="1" hangingPunct="1">
              <a:buFontTx/>
              <a:buNone/>
            </a:pPr>
            <a:r>
              <a:rPr lang="en-US" altLang="en-US" smtClean="0"/>
              <a:t>- Continually assess, revise, and adapt as needed</a:t>
            </a:r>
          </a:p>
          <a:p>
            <a:pPr eaLnBrk="1" hangingPunct="1">
              <a:buFontTx/>
              <a:buNone/>
            </a:pPr>
            <a:r>
              <a:rPr lang="en-US" altLang="en-US" smtClean="0"/>
              <a:t>- Deeply tied to individual circumstances</a:t>
            </a:r>
          </a:p>
          <a:p>
            <a:pPr eaLnBrk="1" hangingPunct="1">
              <a:buFontTx/>
              <a:buNone/>
            </a:pPr>
            <a:r>
              <a:rPr lang="en-US" altLang="en-US" smtClean="0"/>
              <a:t>	- Conditions on the ground</a:t>
            </a:r>
          </a:p>
          <a:p>
            <a:pPr eaLnBrk="1" hangingPunct="1">
              <a:buFontTx/>
              <a:buNone/>
            </a:pPr>
            <a:r>
              <a:rPr lang="en-US" altLang="en-US" smtClean="0"/>
              <a:t>	- Skills and interests of the farmer</a:t>
            </a:r>
          </a:p>
          <a:p>
            <a:pPr eaLnBrk="1" hangingPunct="1">
              <a:buFontTx/>
              <a:buNone/>
            </a:pPr>
            <a:r>
              <a:rPr lang="en-US" altLang="en-US" smtClean="0"/>
              <a:t>	- Resources available</a:t>
            </a:r>
          </a:p>
          <a:p>
            <a:pPr eaLnBrk="1" hangingPunct="1">
              <a:buFontTx/>
              <a:buNone/>
            </a:pPr>
            <a:r>
              <a:rPr lang="en-US" altLang="en-US" smtClean="0"/>
              <a:t>- Every farm should have a different focus, resulting in an effective whole</a:t>
            </a:r>
          </a:p>
        </p:txBody>
      </p:sp>
    </p:spTree>
    <p:extLst>
      <p:ext uri="{BB962C8B-B14F-4D97-AF65-F5344CB8AC3E}">
        <p14:creationId xmlns:p14="http://schemas.microsoft.com/office/powerpoint/2010/main" val="11775460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Exit Strategy	</a:t>
            </a:r>
          </a:p>
        </p:txBody>
      </p:sp>
      <p:sp>
        <p:nvSpPr>
          <p:cNvPr id="38915" name="Rectangle 3"/>
          <p:cNvSpPr>
            <a:spLocks noGrp="1" noChangeArrowheads="1"/>
          </p:cNvSpPr>
          <p:nvPr>
            <p:ph type="body" idx="1"/>
          </p:nvPr>
        </p:nvSpPr>
        <p:spPr/>
        <p:txBody>
          <a:bodyPr/>
          <a:lstStyle/>
          <a:p>
            <a:pPr eaLnBrk="1" hangingPunct="1">
              <a:lnSpc>
                <a:spcPct val="90000"/>
              </a:lnSpc>
            </a:pPr>
            <a:r>
              <a:rPr lang="en-US" altLang="en-US" smtClean="0"/>
              <a:t>Agriculture includes many risks.  These should be considered </a:t>
            </a:r>
          </a:p>
          <a:p>
            <a:pPr eaLnBrk="1" hangingPunct="1">
              <a:lnSpc>
                <a:spcPct val="90000"/>
              </a:lnSpc>
            </a:pPr>
            <a:r>
              <a:rPr lang="en-US" altLang="en-US" smtClean="0"/>
              <a:t>What are your exit signals</a:t>
            </a:r>
          </a:p>
          <a:p>
            <a:pPr lvl="1" eaLnBrk="1" hangingPunct="1">
              <a:lnSpc>
                <a:spcPct val="90000"/>
              </a:lnSpc>
            </a:pPr>
            <a:r>
              <a:rPr lang="en-US" altLang="en-US" smtClean="0"/>
              <a:t>Farm profit</a:t>
            </a:r>
          </a:p>
          <a:p>
            <a:pPr lvl="1" eaLnBrk="1" hangingPunct="1">
              <a:lnSpc>
                <a:spcPct val="90000"/>
              </a:lnSpc>
            </a:pPr>
            <a:r>
              <a:rPr lang="en-US" altLang="en-US" smtClean="0"/>
              <a:t>Set age</a:t>
            </a:r>
          </a:p>
          <a:p>
            <a:pPr lvl="1" eaLnBrk="1" hangingPunct="1">
              <a:lnSpc>
                <a:spcPct val="90000"/>
              </a:lnSpc>
            </a:pPr>
            <a:r>
              <a:rPr lang="en-US" altLang="en-US" smtClean="0"/>
              <a:t>Estate plans and farm/business transfer</a:t>
            </a:r>
          </a:p>
          <a:p>
            <a:pPr lvl="1" eaLnBrk="1" hangingPunct="1">
              <a:lnSpc>
                <a:spcPct val="90000"/>
              </a:lnSpc>
            </a:pPr>
            <a:r>
              <a:rPr lang="en-US" altLang="en-US" smtClean="0"/>
              <a:t>Change of markets</a:t>
            </a:r>
          </a:p>
          <a:p>
            <a:pPr lvl="1" eaLnBrk="1" hangingPunct="1">
              <a:lnSpc>
                <a:spcPct val="90000"/>
              </a:lnSpc>
            </a:pPr>
            <a:r>
              <a:rPr lang="en-US" altLang="en-US" smtClean="0"/>
              <a:t>Property value</a:t>
            </a:r>
          </a:p>
        </p:txBody>
      </p:sp>
    </p:spTree>
    <p:extLst>
      <p:ext uri="{BB962C8B-B14F-4D97-AF65-F5344CB8AC3E}">
        <p14:creationId xmlns:p14="http://schemas.microsoft.com/office/powerpoint/2010/main" val="2284258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62093" y="462189"/>
            <a:ext cx="8520600" cy="572700"/>
          </a:xfrm>
          <a:prstGeom prst="rect">
            <a:avLst/>
          </a:prstGeom>
        </p:spPr>
        <p:txBody>
          <a:bodyPr lIns="91425" tIns="91425" rIns="91425" bIns="91425" anchor="t" anchorCtr="0">
            <a:noAutofit/>
          </a:bodyPr>
          <a:lstStyle/>
          <a:p>
            <a:r>
              <a:rPr lang="en" dirty="0"/>
              <a:t>SWOT</a:t>
            </a:r>
          </a:p>
        </p:txBody>
      </p:sp>
      <p:graphicFrame>
        <p:nvGraphicFramePr>
          <p:cNvPr id="72" name="Shape 72"/>
          <p:cNvGraphicFramePr/>
          <p:nvPr>
            <p:extLst>
              <p:ext uri="{D42A27DB-BD31-4B8C-83A1-F6EECF244321}">
                <p14:modId xmlns:p14="http://schemas.microsoft.com/office/powerpoint/2010/main" val="1846930055"/>
              </p:ext>
            </p:extLst>
          </p:nvPr>
        </p:nvGraphicFramePr>
        <p:xfrm>
          <a:off x="402336" y="2008925"/>
          <a:ext cx="8240114" cy="4124960"/>
        </p:xfrm>
        <a:graphic>
          <a:graphicData uri="http://schemas.openxmlformats.org/drawingml/2006/table">
            <a:tbl>
              <a:tblPr>
                <a:noFill/>
              </a:tblPr>
              <a:tblGrid>
                <a:gridCol w="4105902"/>
                <a:gridCol w="4134212"/>
              </a:tblGrid>
              <a:tr h="1632925">
                <a:tc>
                  <a:txBody>
                    <a:bodyPr/>
                    <a:lstStyle/>
                    <a:p>
                      <a:pPr lvl="0" algn="ctr" rtl="0">
                        <a:spcBef>
                          <a:spcPts val="1000"/>
                        </a:spcBef>
                        <a:buNone/>
                      </a:pPr>
                      <a:r>
                        <a:rPr lang="en" b="1" u="sng" dirty="0">
                          <a:solidFill>
                            <a:schemeClr val="tx1"/>
                          </a:solidFill>
                        </a:rPr>
                        <a:t>Strengths:</a:t>
                      </a:r>
                    </a:p>
                    <a:p>
                      <a:pPr lvl="0" algn="ctr" rtl="0">
                        <a:spcBef>
                          <a:spcPts val="0"/>
                        </a:spcBef>
                        <a:buNone/>
                      </a:pPr>
                      <a:endParaRPr sz="1000" b="1" u="sng" dirty="0">
                        <a:solidFill>
                          <a:schemeClr val="tx1"/>
                        </a:solidFill>
                      </a:endParaRPr>
                    </a:p>
                    <a:p>
                      <a:pPr marL="457200" lvl="0" indent="-317500" rtl="0">
                        <a:spcBef>
                          <a:spcPts val="0"/>
                        </a:spcBef>
                        <a:buClr>
                          <a:srgbClr val="FFFFFF"/>
                        </a:buClr>
                        <a:buSzPct val="100000"/>
                        <a:buChar char="❏"/>
                      </a:pPr>
                      <a:r>
                        <a:rPr lang="en" dirty="0">
                          <a:solidFill>
                            <a:schemeClr val="tx1"/>
                          </a:solidFill>
                        </a:rPr>
                        <a:t>Fertile soil - Quality product</a:t>
                      </a:r>
                    </a:p>
                    <a:p>
                      <a:pPr marL="457200" lvl="0" indent="-317500" rtl="0">
                        <a:spcBef>
                          <a:spcPts val="0"/>
                        </a:spcBef>
                        <a:buClr>
                          <a:srgbClr val="FFFFFF"/>
                        </a:buClr>
                        <a:buSzPct val="100000"/>
                        <a:buChar char="❏"/>
                      </a:pPr>
                      <a:r>
                        <a:rPr lang="en" dirty="0">
                          <a:solidFill>
                            <a:schemeClr val="tx1"/>
                          </a:solidFill>
                        </a:rPr>
                        <a:t>Ideal location - I-5 Corridor</a:t>
                      </a:r>
                    </a:p>
                    <a:p>
                      <a:pPr marL="457200" lvl="0" indent="-317500" rtl="0">
                        <a:spcBef>
                          <a:spcPts val="0"/>
                        </a:spcBef>
                        <a:buClr>
                          <a:srgbClr val="FFFFFF"/>
                        </a:buClr>
                        <a:buSzPct val="100000"/>
                        <a:buChar char="❏"/>
                      </a:pPr>
                      <a:r>
                        <a:rPr lang="en" dirty="0">
                          <a:solidFill>
                            <a:schemeClr val="tx1"/>
                          </a:solidFill>
                        </a:rPr>
                        <a:t>Helping the farming community - a moral mission</a:t>
                      </a:r>
                    </a:p>
                    <a:p>
                      <a:pPr marL="457200" lvl="0" indent="-317500" rtl="0">
                        <a:spcBef>
                          <a:spcPts val="0"/>
                        </a:spcBef>
                        <a:buClr>
                          <a:srgbClr val="FFFFFF"/>
                        </a:buClr>
                        <a:buSzPct val="100000"/>
                        <a:buChar char="❏"/>
                      </a:pPr>
                      <a:r>
                        <a:rPr lang="en" dirty="0">
                          <a:solidFill>
                            <a:schemeClr val="tx1"/>
                          </a:solidFill>
                        </a:rPr>
                        <a:t>Support from cutting edge research</a:t>
                      </a:r>
                    </a:p>
                  </a:txBody>
                  <a:tcPr marL="63500" marR="63500" marT="63500" marB="635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lvl="0" algn="ctr" rtl="0">
                        <a:spcBef>
                          <a:spcPts val="1000"/>
                        </a:spcBef>
                        <a:buNone/>
                      </a:pPr>
                      <a:r>
                        <a:rPr lang="en" b="1" u="sng" dirty="0">
                          <a:solidFill>
                            <a:schemeClr val="tx1"/>
                          </a:solidFill>
                        </a:rPr>
                        <a:t>Weaknesses:</a:t>
                      </a:r>
                    </a:p>
                    <a:p>
                      <a:pPr lvl="0" algn="ctr" rtl="0">
                        <a:spcBef>
                          <a:spcPts val="0"/>
                        </a:spcBef>
                        <a:buNone/>
                      </a:pPr>
                      <a:endParaRPr sz="1000" dirty="0">
                        <a:solidFill>
                          <a:schemeClr val="tx1"/>
                        </a:solidFill>
                      </a:endParaRPr>
                    </a:p>
                    <a:p>
                      <a:pPr marL="457200" lvl="0" indent="-317500" rtl="0">
                        <a:spcBef>
                          <a:spcPts val="0"/>
                        </a:spcBef>
                        <a:buClr>
                          <a:srgbClr val="FFFFFF"/>
                        </a:buClr>
                        <a:buSzPct val="100000"/>
                        <a:buChar char="❏"/>
                      </a:pPr>
                      <a:r>
                        <a:rPr lang="en" dirty="0">
                          <a:solidFill>
                            <a:schemeClr val="tx1"/>
                          </a:solidFill>
                        </a:rPr>
                        <a:t>Skagit Valley lacks a unifying identity</a:t>
                      </a:r>
                    </a:p>
                    <a:p>
                      <a:pPr marL="457200" lvl="0" indent="-317500" rtl="0">
                        <a:spcBef>
                          <a:spcPts val="0"/>
                        </a:spcBef>
                        <a:buClr>
                          <a:srgbClr val="FFFFFF"/>
                        </a:buClr>
                        <a:buSzPct val="100000"/>
                        <a:buChar char="❏"/>
                      </a:pPr>
                      <a:r>
                        <a:rPr lang="en" dirty="0">
                          <a:solidFill>
                            <a:schemeClr val="tx1"/>
                          </a:solidFill>
                        </a:rPr>
                        <a:t>Lack of year-around attraction</a:t>
                      </a:r>
                    </a:p>
                    <a:p>
                      <a:pPr marL="457200" lvl="0" indent="-317500" rtl="0">
                        <a:spcBef>
                          <a:spcPts val="0"/>
                        </a:spcBef>
                        <a:buClr>
                          <a:srgbClr val="FFFFFF"/>
                        </a:buClr>
                        <a:buSzPct val="100000"/>
                        <a:buChar char="❏"/>
                      </a:pPr>
                      <a:r>
                        <a:rPr lang="en" dirty="0">
                          <a:solidFill>
                            <a:schemeClr val="tx1"/>
                          </a:solidFill>
                        </a:rPr>
                        <a:t>An economically deflated area</a:t>
                      </a:r>
                    </a:p>
                  </a:txBody>
                  <a:tcPr marL="63500" marR="63500" marT="63500" marB="635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2006575">
                <a:tc>
                  <a:txBody>
                    <a:bodyPr/>
                    <a:lstStyle/>
                    <a:p>
                      <a:pPr lvl="0" algn="ctr" rtl="0">
                        <a:spcBef>
                          <a:spcPts val="1000"/>
                        </a:spcBef>
                        <a:buNone/>
                      </a:pPr>
                      <a:r>
                        <a:rPr lang="en" b="1" u="sng" dirty="0">
                          <a:solidFill>
                            <a:schemeClr val="tx1"/>
                          </a:solidFill>
                        </a:rPr>
                        <a:t>Opportunities</a:t>
                      </a:r>
                      <a:r>
                        <a:rPr lang="en" b="1" dirty="0">
                          <a:solidFill>
                            <a:schemeClr val="tx1"/>
                          </a:solidFill>
                        </a:rPr>
                        <a:t>:</a:t>
                      </a:r>
                    </a:p>
                    <a:p>
                      <a:pPr lvl="0" algn="ctr" rtl="0">
                        <a:spcBef>
                          <a:spcPts val="0"/>
                        </a:spcBef>
                        <a:buNone/>
                      </a:pPr>
                      <a:endParaRPr sz="1000" dirty="0">
                        <a:solidFill>
                          <a:schemeClr val="tx1"/>
                        </a:solidFill>
                      </a:endParaRPr>
                    </a:p>
                    <a:p>
                      <a:pPr marL="457200" lvl="0" indent="-317500" rtl="0">
                        <a:spcBef>
                          <a:spcPts val="0"/>
                        </a:spcBef>
                        <a:buClr>
                          <a:srgbClr val="FFFFFF"/>
                        </a:buClr>
                        <a:buSzPct val="100000"/>
                        <a:buChar char="❏"/>
                      </a:pPr>
                      <a:r>
                        <a:rPr lang="en" dirty="0">
                          <a:solidFill>
                            <a:schemeClr val="tx1"/>
                          </a:solidFill>
                        </a:rPr>
                        <a:t>Unifying around a common brand </a:t>
                      </a:r>
                    </a:p>
                    <a:p>
                      <a:pPr marL="457200" lvl="0" indent="-317500" rtl="0">
                        <a:spcBef>
                          <a:spcPts val="0"/>
                        </a:spcBef>
                        <a:buClr>
                          <a:srgbClr val="FFFFFF"/>
                        </a:buClr>
                        <a:buSzPct val="100000"/>
                        <a:buChar char="❏"/>
                      </a:pPr>
                      <a:r>
                        <a:rPr lang="en" dirty="0">
                          <a:solidFill>
                            <a:schemeClr val="tx1"/>
                          </a:solidFill>
                        </a:rPr>
                        <a:t>Establish a model to sustain the farming community</a:t>
                      </a:r>
                    </a:p>
                    <a:p>
                      <a:pPr marL="457200" lvl="0" indent="-317500" rtl="0">
                        <a:spcBef>
                          <a:spcPts val="0"/>
                        </a:spcBef>
                        <a:buClr>
                          <a:srgbClr val="FFFFFF"/>
                        </a:buClr>
                        <a:buSzPct val="100000"/>
                        <a:buChar char="❏"/>
                      </a:pPr>
                      <a:r>
                        <a:rPr lang="en" dirty="0" smtClean="0">
                          <a:solidFill>
                            <a:schemeClr val="tx1"/>
                          </a:solidFill>
                        </a:rPr>
                        <a:t>Prime </a:t>
                      </a:r>
                      <a:r>
                        <a:rPr lang="en" dirty="0">
                          <a:solidFill>
                            <a:schemeClr val="tx1"/>
                          </a:solidFill>
                        </a:rPr>
                        <a:t>real </a:t>
                      </a:r>
                      <a:r>
                        <a:rPr lang="en" dirty="0" smtClean="0">
                          <a:solidFill>
                            <a:schemeClr val="tx1"/>
                          </a:solidFill>
                        </a:rPr>
                        <a:t>estate available</a:t>
                      </a:r>
                      <a:r>
                        <a:rPr lang="en" baseline="0" dirty="0" smtClean="0">
                          <a:solidFill>
                            <a:schemeClr val="tx1"/>
                          </a:solidFill>
                        </a:rPr>
                        <a:t> for Market</a:t>
                      </a:r>
                      <a:endParaRPr lang="en" dirty="0">
                        <a:solidFill>
                          <a:schemeClr val="tx1"/>
                        </a:solidFill>
                      </a:endParaRPr>
                    </a:p>
                    <a:p>
                      <a:pPr marL="457200" lvl="0" indent="-317500" rtl="0">
                        <a:spcBef>
                          <a:spcPts val="0"/>
                        </a:spcBef>
                        <a:buClr>
                          <a:srgbClr val="FFFFFF"/>
                        </a:buClr>
                        <a:buSzPct val="100000"/>
                        <a:buChar char="❏"/>
                      </a:pPr>
                      <a:r>
                        <a:rPr lang="en" dirty="0">
                          <a:solidFill>
                            <a:schemeClr val="tx1"/>
                          </a:solidFill>
                        </a:rPr>
                        <a:t>Creating a hub of economic opportunity</a:t>
                      </a:r>
                    </a:p>
                  </a:txBody>
                  <a:tcPr marL="63500" marR="63500" marT="63500" marB="635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lvl="0" algn="ctr" rtl="0">
                        <a:spcBef>
                          <a:spcPts val="1000"/>
                        </a:spcBef>
                        <a:buNone/>
                      </a:pPr>
                      <a:r>
                        <a:rPr lang="en" b="1" u="sng" dirty="0">
                          <a:solidFill>
                            <a:schemeClr val="tx1"/>
                          </a:solidFill>
                        </a:rPr>
                        <a:t>Threats:</a:t>
                      </a:r>
                    </a:p>
                    <a:p>
                      <a:pPr lvl="0" algn="ctr" rtl="0">
                        <a:spcBef>
                          <a:spcPts val="0"/>
                        </a:spcBef>
                        <a:buNone/>
                      </a:pPr>
                      <a:endParaRPr sz="1000" dirty="0">
                        <a:solidFill>
                          <a:schemeClr val="tx1"/>
                        </a:solidFill>
                      </a:endParaRPr>
                    </a:p>
                    <a:p>
                      <a:pPr marL="457200" lvl="0" indent="-317500" rtl="0">
                        <a:spcBef>
                          <a:spcPts val="0"/>
                        </a:spcBef>
                        <a:buClr>
                          <a:srgbClr val="FFFFFF"/>
                        </a:buClr>
                        <a:buSzPct val="100000"/>
                        <a:buChar char="❏"/>
                      </a:pPr>
                      <a:r>
                        <a:rPr lang="en" dirty="0">
                          <a:solidFill>
                            <a:schemeClr val="tx1"/>
                          </a:solidFill>
                        </a:rPr>
                        <a:t>Long-term plan(s) of existing farmers</a:t>
                      </a:r>
                    </a:p>
                    <a:p>
                      <a:pPr marL="457200" lvl="0" indent="-317500" rtl="0">
                        <a:spcBef>
                          <a:spcPts val="0"/>
                        </a:spcBef>
                        <a:buClr>
                          <a:srgbClr val="FFFFFF"/>
                        </a:buClr>
                        <a:buSzPct val="100000"/>
                        <a:buChar char="❏"/>
                      </a:pPr>
                      <a:r>
                        <a:rPr lang="en" dirty="0">
                          <a:solidFill>
                            <a:schemeClr val="tx1"/>
                          </a:solidFill>
                        </a:rPr>
                        <a:t>Competition from established local entities (Co-Op, Burlington, etc.)</a:t>
                      </a:r>
                    </a:p>
                    <a:p>
                      <a:pPr marL="457200" lvl="0" indent="-317500" rtl="0">
                        <a:spcBef>
                          <a:spcPts val="0"/>
                        </a:spcBef>
                        <a:buClr>
                          <a:srgbClr val="FFFFFF"/>
                        </a:buClr>
                        <a:buSzPct val="100000"/>
                        <a:buChar char="❏"/>
                      </a:pPr>
                      <a:r>
                        <a:rPr lang="en" dirty="0">
                          <a:solidFill>
                            <a:schemeClr val="tx1"/>
                          </a:solidFill>
                        </a:rPr>
                        <a:t>Local community, if they see lack of value</a:t>
                      </a:r>
                    </a:p>
                    <a:p>
                      <a:pPr marL="457200" lvl="0" indent="-317500" rtl="0">
                        <a:spcBef>
                          <a:spcPts val="0"/>
                        </a:spcBef>
                        <a:buClr>
                          <a:srgbClr val="FFFFFF"/>
                        </a:buClr>
                        <a:buSzPct val="100000"/>
                        <a:buChar char="❏"/>
                      </a:pPr>
                      <a:r>
                        <a:rPr lang="en" dirty="0">
                          <a:solidFill>
                            <a:schemeClr val="tx1"/>
                          </a:solidFill>
                        </a:rPr>
                        <a:t>Outside entities seeking farming land</a:t>
                      </a:r>
                    </a:p>
                  </a:txBody>
                  <a:tcPr marL="63500" marR="63500" marT="63500" marB="635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3862167"/>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lh5.googleusercontent.com/IMBlKL1DgGmnpOlVQK3AQOLrvYYg83HmM4riYKzVTllGMeQdpiPS-jK7cs7oM95maSQLDz5Y2y7dK6u1_TShZhAKPti80uFhMTXG2zS5BZR2j96AAHkXJlp5BUJIdbhZvntcZiWA"/>
          <p:cNvPicPr/>
          <p:nvPr/>
        </p:nvPicPr>
        <p:blipFill>
          <a:blip r:embed="rId2">
            <a:extLst>
              <a:ext uri="{28A0092B-C50C-407E-A947-70E740481C1C}">
                <a14:useLocalDpi xmlns:a14="http://schemas.microsoft.com/office/drawing/2010/main" val="0"/>
              </a:ext>
            </a:extLst>
          </a:blip>
          <a:srcRect/>
          <a:stretch>
            <a:fillRect/>
          </a:stretch>
        </p:blipFill>
        <p:spPr bwMode="auto">
          <a:xfrm>
            <a:off x="722376" y="708851"/>
            <a:ext cx="7388352" cy="5468112"/>
          </a:xfrm>
          <a:prstGeom prst="rect">
            <a:avLst/>
          </a:prstGeom>
          <a:noFill/>
          <a:ln>
            <a:noFill/>
          </a:ln>
        </p:spPr>
      </p:pic>
    </p:spTree>
    <p:extLst>
      <p:ext uri="{BB962C8B-B14F-4D97-AF65-F5344CB8AC3E}">
        <p14:creationId xmlns:p14="http://schemas.microsoft.com/office/powerpoint/2010/main" val="2426400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8650" y="718374"/>
            <a:ext cx="7832598" cy="5874449"/>
          </a:xfrm>
          <a:prstGeom prst="rect">
            <a:avLst/>
          </a:prstGeom>
        </p:spPr>
      </p:pic>
    </p:spTree>
    <p:extLst>
      <p:ext uri="{BB962C8B-B14F-4D97-AF65-F5344CB8AC3E}">
        <p14:creationId xmlns:p14="http://schemas.microsoft.com/office/powerpoint/2010/main" val="2518891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0481" y="1825625"/>
            <a:ext cx="7754869" cy="4213479"/>
          </a:xfrm>
          <a:prstGeom prst="rect">
            <a:avLst/>
          </a:prstGeom>
        </p:spPr>
      </p:pic>
    </p:spTree>
    <p:extLst>
      <p:ext uri="{BB962C8B-B14F-4D97-AF65-F5344CB8AC3E}">
        <p14:creationId xmlns:p14="http://schemas.microsoft.com/office/powerpoint/2010/main" val="269222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Math: Farm Business Stats</a:t>
            </a:r>
            <a:endParaRPr lang="en-US" dirty="0"/>
          </a:p>
        </p:txBody>
      </p:sp>
      <p:sp>
        <p:nvSpPr>
          <p:cNvPr id="3" name="Content Placeholder 2"/>
          <p:cNvSpPr>
            <a:spLocks noGrp="1"/>
          </p:cNvSpPr>
          <p:nvPr>
            <p:ph idx="1"/>
          </p:nvPr>
        </p:nvSpPr>
        <p:spPr/>
        <p:txBody>
          <a:bodyPr/>
          <a:lstStyle/>
          <a:p>
            <a:r>
              <a:rPr lang="en-US" dirty="0" smtClean="0"/>
              <a:t>94% of all U.S. farms are “small farms” = sales of &lt; $250,000</a:t>
            </a:r>
          </a:p>
          <a:p>
            <a:r>
              <a:rPr lang="en-US" dirty="0" smtClean="0"/>
              <a:t>74% of small farms with sales of &lt; $50,000/year average a net cash farm income of NEGATIVE $1,702  </a:t>
            </a:r>
          </a:p>
          <a:p>
            <a:pPr lvl="1"/>
            <a:r>
              <a:rPr lang="en-US" dirty="0" smtClean="0"/>
              <a:t>These operations rely heavily on non-farm income to survive </a:t>
            </a:r>
          </a:p>
          <a:p>
            <a:r>
              <a:rPr lang="en-US" dirty="0" smtClean="0"/>
              <a:t>20% of farms have sales btw $50,000-250,000/</a:t>
            </a:r>
            <a:r>
              <a:rPr lang="en-US" dirty="0" err="1" smtClean="0"/>
              <a:t>yr</a:t>
            </a:r>
            <a:r>
              <a:rPr lang="en-US" dirty="0" smtClean="0"/>
              <a:t> average net cash income of $23,159 </a:t>
            </a:r>
            <a:endParaRPr lang="en-US" dirty="0"/>
          </a:p>
        </p:txBody>
      </p:sp>
    </p:spTree>
    <p:extLst>
      <p:ext uri="{BB962C8B-B14F-4D97-AF65-F5344CB8AC3E}">
        <p14:creationId xmlns:p14="http://schemas.microsoft.com/office/powerpoint/2010/main" val="624770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07284" y="886968"/>
            <a:ext cx="6777511" cy="5088445"/>
          </a:xfrm>
          <a:prstGeom prst="rect">
            <a:avLst/>
          </a:prstGeom>
        </p:spPr>
      </p:pic>
    </p:spTree>
    <p:extLst>
      <p:ext uri="{BB962C8B-B14F-4D97-AF65-F5344CB8AC3E}">
        <p14:creationId xmlns:p14="http://schemas.microsoft.com/office/powerpoint/2010/main" val="2799513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5010" t="60022" r="1247" b="8313"/>
          <a:stretch/>
        </p:blipFill>
        <p:spPr>
          <a:xfrm>
            <a:off x="1837944" y="3886201"/>
            <a:ext cx="5696712" cy="1444751"/>
          </a:xfrm>
          <a:prstGeom prst="rect">
            <a:avLst/>
          </a:prstGeom>
        </p:spPr>
      </p:pic>
      <p:pic>
        <p:nvPicPr>
          <p:cNvPr id="5" name="Picture 4"/>
          <p:cNvPicPr>
            <a:picLocks noChangeAspect="1"/>
          </p:cNvPicPr>
          <p:nvPr/>
        </p:nvPicPr>
        <p:blipFill>
          <a:blip r:embed="rId3"/>
          <a:stretch>
            <a:fillRect/>
          </a:stretch>
        </p:blipFill>
        <p:spPr>
          <a:xfrm>
            <a:off x="1095375" y="819150"/>
            <a:ext cx="6953250" cy="5219700"/>
          </a:xfrm>
          <a:prstGeom prst="rect">
            <a:avLst/>
          </a:prstGeom>
        </p:spPr>
      </p:pic>
      <p:pic>
        <p:nvPicPr>
          <p:cNvPr id="6" name="Picture 5"/>
          <p:cNvPicPr>
            <a:picLocks noChangeAspect="1"/>
          </p:cNvPicPr>
          <p:nvPr/>
        </p:nvPicPr>
        <p:blipFill>
          <a:blip r:embed="rId4"/>
          <a:stretch>
            <a:fillRect/>
          </a:stretch>
        </p:blipFill>
        <p:spPr>
          <a:xfrm>
            <a:off x="1819275" y="1666875"/>
            <a:ext cx="5505450" cy="3524250"/>
          </a:xfrm>
          <a:prstGeom prst="rect">
            <a:avLst/>
          </a:prstGeom>
        </p:spPr>
      </p:pic>
      <p:pic>
        <p:nvPicPr>
          <p:cNvPr id="7" name="Picture 6"/>
          <p:cNvPicPr>
            <a:picLocks noChangeAspect="1"/>
          </p:cNvPicPr>
          <p:nvPr/>
        </p:nvPicPr>
        <p:blipFill>
          <a:blip r:embed="rId5"/>
          <a:stretch>
            <a:fillRect/>
          </a:stretch>
        </p:blipFill>
        <p:spPr>
          <a:xfrm>
            <a:off x="304800" y="819150"/>
            <a:ext cx="8763000" cy="5610225"/>
          </a:xfrm>
          <a:prstGeom prst="rect">
            <a:avLst/>
          </a:prstGeom>
        </p:spPr>
      </p:pic>
    </p:spTree>
    <p:extLst>
      <p:ext uri="{BB962C8B-B14F-4D97-AF65-F5344CB8AC3E}">
        <p14:creationId xmlns:p14="http://schemas.microsoft.com/office/powerpoint/2010/main" val="337317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8650" y="1097280"/>
            <a:ext cx="7715969" cy="5276088"/>
          </a:xfrm>
          <a:prstGeom prst="rect">
            <a:avLst/>
          </a:prstGeom>
        </p:spPr>
      </p:pic>
    </p:spTree>
    <p:extLst>
      <p:ext uri="{BB962C8B-B14F-4D97-AF65-F5344CB8AC3E}">
        <p14:creationId xmlns:p14="http://schemas.microsoft.com/office/powerpoint/2010/main" val="1417870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00350" y="365125"/>
            <a:ext cx="4368546" cy="5653412"/>
          </a:xfrm>
          <a:prstGeom prst="rect">
            <a:avLst/>
          </a:prstGeom>
        </p:spPr>
      </p:pic>
    </p:spTree>
    <p:extLst>
      <p:ext uri="{BB962C8B-B14F-4D97-AF65-F5344CB8AC3E}">
        <p14:creationId xmlns:p14="http://schemas.microsoft.com/office/powerpoint/2010/main" val="5474867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51559" y="595586"/>
            <a:ext cx="6603111" cy="5306071"/>
          </a:xfrm>
          <a:prstGeom prst="rect">
            <a:avLst/>
          </a:prstGeom>
        </p:spPr>
      </p:pic>
    </p:spTree>
    <p:extLst>
      <p:ext uri="{BB962C8B-B14F-4D97-AF65-F5344CB8AC3E}">
        <p14:creationId xmlns:p14="http://schemas.microsoft.com/office/powerpoint/2010/main" val="3119358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02.jpg" descr="market.jpeg"/>
          <p:cNvPicPr/>
          <p:nvPr/>
        </p:nvPicPr>
        <p:blipFill>
          <a:blip r:embed="rId2">
            <a:extLst/>
          </a:blip>
          <a:stretch>
            <a:fillRect/>
          </a:stretch>
        </p:blipFill>
        <p:spPr>
          <a:xfrm>
            <a:off x="1" y="2660700"/>
            <a:ext cx="2314575" cy="1835101"/>
          </a:xfrm>
          <a:prstGeom prst="rect">
            <a:avLst/>
          </a:prstGeom>
          <a:ln w="12700">
            <a:miter lim="400000"/>
          </a:ln>
        </p:spPr>
      </p:pic>
      <p:pic>
        <p:nvPicPr>
          <p:cNvPr id="49" name="image07.jpg" descr="tractor.jpeg"/>
          <p:cNvPicPr/>
          <p:nvPr/>
        </p:nvPicPr>
        <p:blipFill>
          <a:blip r:embed="rId3">
            <a:extLst/>
          </a:blip>
          <a:stretch>
            <a:fillRect/>
          </a:stretch>
        </p:blipFill>
        <p:spPr>
          <a:xfrm>
            <a:off x="5229824" y="2240674"/>
            <a:ext cx="2395000" cy="1592176"/>
          </a:xfrm>
          <a:prstGeom prst="rect">
            <a:avLst/>
          </a:prstGeom>
          <a:ln w="12700">
            <a:miter lim="400000"/>
          </a:ln>
        </p:spPr>
      </p:pic>
      <p:pic>
        <p:nvPicPr>
          <p:cNvPr id="50" name="image00.jpg" descr="farm to table.jpeg"/>
          <p:cNvPicPr/>
          <p:nvPr/>
        </p:nvPicPr>
        <p:blipFill>
          <a:blip r:embed="rId4">
            <a:extLst/>
          </a:blip>
          <a:stretch>
            <a:fillRect/>
          </a:stretch>
        </p:blipFill>
        <p:spPr>
          <a:xfrm>
            <a:off x="7058024" y="2600326"/>
            <a:ext cx="2085976" cy="1257949"/>
          </a:xfrm>
          <a:prstGeom prst="rect">
            <a:avLst/>
          </a:prstGeom>
          <a:ln w="12700">
            <a:miter lim="400000"/>
          </a:ln>
        </p:spPr>
      </p:pic>
      <p:pic>
        <p:nvPicPr>
          <p:cNvPr id="51" name="image05.jpg" descr="food and farm.jpeg"/>
          <p:cNvPicPr/>
          <p:nvPr/>
        </p:nvPicPr>
        <p:blipFill>
          <a:blip r:embed="rId5">
            <a:extLst/>
          </a:blip>
          <a:stretch>
            <a:fillRect/>
          </a:stretch>
        </p:blipFill>
        <p:spPr>
          <a:xfrm>
            <a:off x="0" y="4427324"/>
            <a:ext cx="3028950" cy="1573425"/>
          </a:xfrm>
          <a:prstGeom prst="rect">
            <a:avLst/>
          </a:prstGeom>
          <a:ln w="12700">
            <a:miter lim="400000"/>
          </a:ln>
        </p:spPr>
      </p:pic>
      <p:pic>
        <p:nvPicPr>
          <p:cNvPr id="53" name="image09.jpg" descr="flowers.jpeg"/>
          <p:cNvPicPr/>
          <p:nvPr/>
        </p:nvPicPr>
        <p:blipFill>
          <a:blip r:embed="rId6">
            <a:extLst/>
          </a:blip>
          <a:stretch>
            <a:fillRect/>
          </a:stretch>
        </p:blipFill>
        <p:spPr>
          <a:xfrm>
            <a:off x="2324101" y="4767251"/>
            <a:ext cx="2867025" cy="1233501"/>
          </a:xfrm>
          <a:prstGeom prst="rect">
            <a:avLst/>
          </a:prstGeom>
          <a:ln w="12700">
            <a:miter lim="400000"/>
          </a:ln>
        </p:spPr>
      </p:pic>
      <p:pic>
        <p:nvPicPr>
          <p:cNvPr id="54" name="image03.jpg" descr="fresh.jpeg"/>
          <p:cNvPicPr/>
          <p:nvPr/>
        </p:nvPicPr>
        <p:blipFill>
          <a:blip r:embed="rId7">
            <a:extLst/>
          </a:blip>
          <a:stretch>
            <a:fillRect/>
          </a:stretch>
        </p:blipFill>
        <p:spPr>
          <a:xfrm>
            <a:off x="5001225" y="3832850"/>
            <a:ext cx="2952751" cy="2167901"/>
          </a:xfrm>
          <a:prstGeom prst="rect">
            <a:avLst/>
          </a:prstGeom>
          <a:ln w="12700">
            <a:miter lim="400000"/>
          </a:ln>
        </p:spPr>
      </p:pic>
      <p:pic>
        <p:nvPicPr>
          <p:cNvPr id="55" name="image04.jpg" descr="food2.jpeg"/>
          <p:cNvPicPr/>
          <p:nvPr/>
        </p:nvPicPr>
        <p:blipFill>
          <a:blip r:embed="rId8">
            <a:extLst/>
          </a:blip>
          <a:stretch>
            <a:fillRect/>
          </a:stretch>
        </p:blipFill>
        <p:spPr>
          <a:xfrm>
            <a:off x="7194400" y="3832850"/>
            <a:ext cx="1949601" cy="2167901"/>
          </a:xfrm>
          <a:prstGeom prst="rect">
            <a:avLst/>
          </a:prstGeom>
          <a:ln w="12700">
            <a:miter lim="400000"/>
          </a:ln>
        </p:spPr>
      </p:pic>
      <p:pic>
        <p:nvPicPr>
          <p:cNvPr id="56" name="image06.jpg" descr="bread.jpeg"/>
          <p:cNvPicPr/>
          <p:nvPr/>
        </p:nvPicPr>
        <p:blipFill>
          <a:blip r:embed="rId9">
            <a:extLst/>
          </a:blip>
          <a:stretch>
            <a:fillRect/>
          </a:stretch>
        </p:blipFill>
        <p:spPr>
          <a:xfrm>
            <a:off x="4638673" y="857250"/>
            <a:ext cx="2828926" cy="1399826"/>
          </a:xfrm>
          <a:prstGeom prst="rect">
            <a:avLst/>
          </a:prstGeom>
          <a:ln w="12700">
            <a:miter lim="400000"/>
          </a:ln>
        </p:spPr>
      </p:pic>
      <p:pic>
        <p:nvPicPr>
          <p:cNvPr id="57" name="image08.jpg" descr="skagit beer.jpeg"/>
          <p:cNvPicPr/>
          <p:nvPr/>
        </p:nvPicPr>
        <p:blipFill>
          <a:blip r:embed="rId10">
            <a:extLst/>
          </a:blip>
          <a:stretch>
            <a:fillRect/>
          </a:stretch>
        </p:blipFill>
        <p:spPr>
          <a:xfrm>
            <a:off x="7058026" y="857251"/>
            <a:ext cx="2085975" cy="1743075"/>
          </a:xfrm>
          <a:prstGeom prst="rect">
            <a:avLst/>
          </a:prstGeom>
          <a:ln w="12700">
            <a:miter lim="400000"/>
          </a:ln>
        </p:spPr>
      </p:pic>
      <p:pic>
        <p:nvPicPr>
          <p:cNvPr id="58" name="image10.png" descr="Pybus market.png"/>
          <p:cNvPicPr/>
          <p:nvPr/>
        </p:nvPicPr>
        <p:blipFill>
          <a:blip r:embed="rId11">
            <a:extLst/>
          </a:blip>
          <a:stretch>
            <a:fillRect/>
          </a:stretch>
        </p:blipFill>
        <p:spPr>
          <a:xfrm>
            <a:off x="2314575" y="857250"/>
            <a:ext cx="2395000" cy="1399826"/>
          </a:xfrm>
          <a:prstGeom prst="rect">
            <a:avLst/>
          </a:prstGeom>
          <a:ln w="12700">
            <a:miter lim="400000"/>
          </a:ln>
        </p:spPr>
      </p:pic>
      <p:sp>
        <p:nvSpPr>
          <p:cNvPr id="59" name="Shape 59"/>
          <p:cNvSpPr/>
          <p:nvPr/>
        </p:nvSpPr>
        <p:spPr>
          <a:xfrm>
            <a:off x="2311326" y="3743674"/>
            <a:ext cx="2701801" cy="1020002"/>
          </a:xfrm>
          <a:prstGeom prst="rect">
            <a:avLst/>
          </a:prstGeom>
          <a:solidFill>
            <a:srgbClr val="EEEEEE"/>
          </a:solidFill>
          <a:ln>
            <a:solidFill>
              <a:srgbClr val="595959"/>
            </a:solidFill>
            <a:round/>
          </a:ln>
        </p:spPr>
        <p:txBody>
          <a:bodyPr lIns="0" tIns="0" rIns="0" bIns="0" anchor="ctr"/>
          <a:lstStyle/>
          <a:p>
            <a:pPr lvl="0"/>
            <a:endParaRPr/>
          </a:p>
        </p:txBody>
      </p:sp>
      <p:pic>
        <p:nvPicPr>
          <p:cNvPr id="60" name="image12.png"/>
          <p:cNvPicPr/>
          <p:nvPr/>
        </p:nvPicPr>
        <p:blipFill>
          <a:blip r:embed="rId12">
            <a:extLst/>
          </a:blip>
          <a:stretch>
            <a:fillRect/>
          </a:stretch>
        </p:blipFill>
        <p:spPr>
          <a:xfrm>
            <a:off x="2324099" y="3139901"/>
            <a:ext cx="2657776" cy="2448525"/>
          </a:xfrm>
          <a:prstGeom prst="rect">
            <a:avLst/>
          </a:prstGeom>
          <a:ln w="12700">
            <a:miter lim="400000"/>
          </a:ln>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21887" y="2378186"/>
            <a:ext cx="1324564" cy="132456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542" y="923815"/>
            <a:ext cx="1878776" cy="1878776"/>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24100" y="2383801"/>
            <a:ext cx="1276056" cy="1276056"/>
          </a:xfrm>
          <a:prstGeom prst="rect">
            <a:avLst/>
          </a:prstGeom>
        </p:spPr>
      </p:pic>
    </p:spTree>
    <p:extLst>
      <p:ext uri="{BB962C8B-B14F-4D97-AF65-F5344CB8AC3E}">
        <p14:creationId xmlns:p14="http://schemas.microsoft.com/office/powerpoint/2010/main" val="136285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5286" y="1839687"/>
            <a:ext cx="4103914" cy="2340428"/>
          </a:xfrm>
        </p:spPr>
        <p:txBody>
          <a:bodyPr/>
          <a:lstStyle/>
          <a:p>
            <a:r>
              <a:rPr lang="en-US" dirty="0" smtClean="0">
                <a:solidFill>
                  <a:schemeClr val="bg1"/>
                </a:solidFill>
              </a:rPr>
              <a:t/>
            </a:r>
            <a:br>
              <a:rPr lang="en-US" dirty="0" smtClean="0">
                <a:solidFill>
                  <a:schemeClr val="bg1"/>
                </a:solidFill>
              </a:rPr>
            </a:br>
            <a:r>
              <a:rPr lang="en-US" dirty="0" smtClean="0">
                <a:solidFill>
                  <a:schemeClr val="bg1"/>
                </a:solidFill>
              </a:rPr>
              <a:t>Thank You</a:t>
            </a:r>
            <a:endParaRPr lang="en-US" dirty="0">
              <a:solidFill>
                <a:schemeClr val="bg1"/>
              </a:solidFill>
            </a:endParaRPr>
          </a:p>
        </p:txBody>
      </p:sp>
      <p:sp>
        <p:nvSpPr>
          <p:cNvPr id="3" name="Rectangle 2"/>
          <p:cNvSpPr/>
          <p:nvPr/>
        </p:nvSpPr>
        <p:spPr>
          <a:xfrm>
            <a:off x="3648456" y="581558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12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Farm Strategy</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sz="2400" smtClean="0"/>
              <a:t>Step 1: Gathering information and market research.  </a:t>
            </a:r>
          </a:p>
          <a:p>
            <a:pPr eaLnBrk="1" hangingPunct="1">
              <a:lnSpc>
                <a:spcPct val="90000"/>
              </a:lnSpc>
            </a:pPr>
            <a:r>
              <a:rPr lang="en-US" altLang="en-US" sz="2400" smtClean="0"/>
              <a:t>Step 2: Analyzing the external and internal components of your business using the S.W.O.T. analysis.  </a:t>
            </a:r>
          </a:p>
          <a:p>
            <a:pPr eaLnBrk="1" hangingPunct="1">
              <a:lnSpc>
                <a:spcPct val="90000"/>
              </a:lnSpc>
            </a:pPr>
            <a:r>
              <a:rPr lang="en-US" altLang="en-US" sz="2400" smtClean="0"/>
              <a:t>Step 3: Creating alternative plans of action and identifying areas of competitive advantage.  </a:t>
            </a:r>
          </a:p>
          <a:p>
            <a:pPr eaLnBrk="1" hangingPunct="1">
              <a:lnSpc>
                <a:spcPct val="90000"/>
              </a:lnSpc>
            </a:pPr>
            <a:r>
              <a:rPr lang="en-US" altLang="en-US" sz="2400" smtClean="0"/>
              <a:t>Step 4: Formulating a strategy is selecting the best plan that fits your overall farm mission.</a:t>
            </a:r>
          </a:p>
          <a:p>
            <a:pPr eaLnBrk="1" hangingPunct="1">
              <a:lnSpc>
                <a:spcPct val="90000"/>
              </a:lnSpc>
            </a:pPr>
            <a:r>
              <a:rPr lang="en-US" altLang="en-US" sz="2400" smtClean="0"/>
              <a:t>Step 5:  Implementing and evaluating the strategy.</a:t>
            </a:r>
          </a:p>
        </p:txBody>
      </p:sp>
    </p:spTree>
    <p:extLst>
      <p:ext uri="{BB962C8B-B14F-4D97-AF65-F5344CB8AC3E}">
        <p14:creationId xmlns:p14="http://schemas.microsoft.com/office/powerpoint/2010/main" val="9875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685165"/>
            <a:ext cx="7886700" cy="1325563"/>
          </a:xfrm>
        </p:spPr>
        <p:txBody>
          <a:bodyPr/>
          <a:lstStyle/>
          <a:p>
            <a:pPr eaLnBrk="1" hangingPunct="1"/>
            <a:r>
              <a:rPr lang="en-US" altLang="en-US" sz="4000" dirty="0" smtClean="0"/>
              <a:t>Step 1: Gathering information and market research.</a:t>
            </a:r>
          </a:p>
        </p:txBody>
      </p:sp>
      <p:sp>
        <p:nvSpPr>
          <p:cNvPr id="15363" name="Rectangle 3"/>
          <p:cNvSpPr>
            <a:spLocks noGrp="1" noChangeArrowheads="1"/>
          </p:cNvSpPr>
          <p:nvPr>
            <p:ph type="body" idx="1"/>
          </p:nvPr>
        </p:nvSpPr>
        <p:spPr>
          <a:xfrm>
            <a:off x="628650" y="2339975"/>
            <a:ext cx="7886700" cy="4351338"/>
          </a:xfrm>
        </p:spPr>
        <p:txBody>
          <a:bodyPr/>
          <a:lstStyle/>
          <a:p>
            <a:pPr eaLnBrk="1" hangingPunct="1"/>
            <a:r>
              <a:rPr lang="en-US" altLang="en-US" dirty="0" smtClean="0"/>
              <a:t>Market Research: Research your current and potential markets to identify trends, competitors, needs and buyers. </a:t>
            </a:r>
          </a:p>
          <a:p>
            <a:pPr eaLnBrk="1" hangingPunct="1"/>
            <a:r>
              <a:rPr lang="en-US" altLang="en-US" dirty="0" smtClean="0"/>
              <a:t>Focus groups, demographics, surveys, observation, interviews</a:t>
            </a:r>
          </a:p>
        </p:txBody>
      </p:sp>
    </p:spTree>
    <p:extLst>
      <p:ext uri="{BB962C8B-B14F-4D97-AF65-F5344CB8AC3E}">
        <p14:creationId xmlns:p14="http://schemas.microsoft.com/office/powerpoint/2010/main" val="2970542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ASC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ASC THEME 2" id="{3F9CEAAB-99E2-492E-85FB-7E889946FF11}" vid="{AD15EEEB-87EF-48BB-A89A-D8EE946E752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EDASC THEME 2</Template>
  <TotalTime>16445</TotalTime>
  <Words>4747</Words>
  <Application>Microsoft Office PowerPoint</Application>
  <PresentationFormat>On-screen Show (4:3)</PresentationFormat>
  <Paragraphs>492</Paragraphs>
  <Slides>76</Slides>
  <Notes>48</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76</vt:i4>
      </vt:variant>
    </vt:vector>
  </HeadingPairs>
  <TitlesOfParts>
    <vt:vector size="83" baseType="lpstr">
      <vt:lpstr>Arial</vt:lpstr>
      <vt:lpstr>Calibri</vt:lpstr>
      <vt:lpstr>Calibri Light</vt:lpstr>
      <vt:lpstr>Times New Roman</vt:lpstr>
      <vt:lpstr>Wingdings</vt:lpstr>
      <vt:lpstr>EDASC THEME 2</vt:lpstr>
      <vt:lpstr>Custom Design</vt:lpstr>
      <vt:lpstr>PowerPoint Presentation</vt:lpstr>
      <vt:lpstr>Overview</vt:lpstr>
      <vt:lpstr>Picturing Your Dream Farm</vt:lpstr>
      <vt:lpstr>Marketing Your Products:  Who and How?</vt:lpstr>
      <vt:lpstr>Growing Roots w/Your Farm &amp; Family:  Where &amp; How</vt:lpstr>
      <vt:lpstr>Why Business Planning? </vt:lpstr>
      <vt:lpstr>Fuzzy Math: Farm Business Stats</vt:lpstr>
      <vt:lpstr>Farm Strategy</vt:lpstr>
      <vt:lpstr>Step 1: Gathering information and market research.</vt:lpstr>
      <vt:lpstr>Step 2: Analyzing the external and internal components of your business using the S.W.O.T. analysis.   </vt:lpstr>
      <vt:lpstr>Strengths and Weaknesses</vt:lpstr>
      <vt:lpstr>Threats and Opportunities</vt:lpstr>
      <vt:lpstr>PowerPoint Presentation</vt:lpstr>
      <vt:lpstr>Step 3: Creating alternative plans of action and identifying areas of competitive advantage.  </vt:lpstr>
      <vt:lpstr>Step 4: Selecting the best plan that fits your overall farm mission. </vt:lpstr>
      <vt:lpstr>Step 5:  Implementing and evaluating the strategy</vt:lpstr>
      <vt:lpstr>Business Plans/Planning </vt:lpstr>
      <vt:lpstr>Business Plans</vt:lpstr>
      <vt:lpstr>Contents of a Business Plan</vt:lpstr>
      <vt:lpstr>Executive Summary</vt:lpstr>
      <vt:lpstr>Mission and Goals</vt:lpstr>
      <vt:lpstr>Background Information</vt:lpstr>
      <vt:lpstr>Marketing Plan</vt:lpstr>
      <vt:lpstr>Marketing Strategies</vt:lpstr>
      <vt:lpstr>4 P’s of Marketing - PRODUCT</vt:lpstr>
      <vt:lpstr>4 P’s of Marketing - PRICE</vt:lpstr>
      <vt:lpstr>4 P’s of Marketing- PROMOTION</vt:lpstr>
      <vt:lpstr>Marketing Budget</vt:lpstr>
      <vt:lpstr>Enterprise Analysis and Plan</vt:lpstr>
      <vt:lpstr>4 P’s of Marketing - PLACE</vt:lpstr>
      <vt:lpstr>Business Plan</vt:lpstr>
      <vt:lpstr>PowerPoint Presentation</vt:lpstr>
      <vt:lpstr>Financial Plan</vt:lpstr>
      <vt:lpstr>Balance Sheet</vt:lpstr>
      <vt:lpstr>Cash Flow</vt:lpstr>
      <vt:lpstr>Income Statement</vt:lpstr>
      <vt:lpstr>Projected Financial Statements</vt:lpstr>
      <vt:lpstr>Implementation Strategy</vt:lpstr>
      <vt:lpstr>Enterprise Analysis and Plan</vt:lpstr>
      <vt:lpstr>Business Plan Format</vt:lpstr>
      <vt:lpstr>Obtaining Financing</vt:lpstr>
      <vt:lpstr>Funding the Enterprise</vt:lpstr>
      <vt:lpstr>Equity</vt:lpstr>
      <vt:lpstr>Debt</vt:lpstr>
      <vt:lpstr>Loans</vt:lpstr>
      <vt:lpstr>Developing Farm Plans     </vt:lpstr>
      <vt:lpstr>Long-run Plans</vt:lpstr>
      <vt:lpstr>Short-run (Annual) Plans </vt:lpstr>
      <vt:lpstr>Intensive Planning</vt:lpstr>
      <vt:lpstr>Addresses Major Financial Objectives</vt:lpstr>
      <vt:lpstr>“Farm for profit, not production”</vt:lpstr>
      <vt:lpstr>Intensive Planning Tools</vt:lpstr>
      <vt:lpstr>Enterprise Budgets</vt:lpstr>
      <vt:lpstr>Enterprise Budgets</vt:lpstr>
      <vt:lpstr>Enterprise Budgets</vt:lpstr>
      <vt:lpstr>Variable Costs (Expenses)</vt:lpstr>
      <vt:lpstr>Fixed Costs (Expenses)</vt:lpstr>
      <vt:lpstr>Recovering Costs</vt:lpstr>
      <vt:lpstr>Interest Expenses</vt:lpstr>
      <vt:lpstr>Labor Expenses</vt:lpstr>
      <vt:lpstr>Time management</vt:lpstr>
      <vt:lpstr>Human Resource Plan</vt:lpstr>
      <vt:lpstr>Skills and Training</vt:lpstr>
      <vt:lpstr>Business plans are dynamic</vt:lpstr>
      <vt:lpstr>Exit Strategy </vt:lpstr>
      <vt:lpstr>SWOT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Pankey</dc:creator>
  <cp:lastModifiedBy>Andrew Miller</cp:lastModifiedBy>
  <cp:revision>71</cp:revision>
  <cp:lastPrinted>2016-11-10T16:17:11Z</cp:lastPrinted>
  <dcterms:created xsi:type="dcterms:W3CDTF">2016-10-24T22:15:33Z</dcterms:created>
  <dcterms:modified xsi:type="dcterms:W3CDTF">2017-01-05T23:43:04Z</dcterms:modified>
</cp:coreProperties>
</file>