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288" r:id="rId3"/>
    <p:sldId id="294" r:id="rId4"/>
    <p:sldId id="308" r:id="rId5"/>
    <p:sldId id="273" r:id="rId6"/>
    <p:sldId id="274" r:id="rId7"/>
    <p:sldId id="276" r:id="rId8"/>
    <p:sldId id="259" r:id="rId9"/>
    <p:sldId id="265" r:id="rId10"/>
    <p:sldId id="266" r:id="rId11"/>
    <p:sldId id="277" r:id="rId12"/>
    <p:sldId id="278" r:id="rId13"/>
    <p:sldId id="281" r:id="rId14"/>
    <p:sldId id="280" r:id="rId15"/>
    <p:sldId id="292" r:id="rId16"/>
    <p:sldId id="312" r:id="rId17"/>
    <p:sldId id="313" r:id="rId18"/>
    <p:sldId id="315" r:id="rId19"/>
    <p:sldId id="286" r:id="rId20"/>
    <p:sldId id="287" r:id="rId21"/>
    <p:sldId id="305" r:id="rId22"/>
    <p:sldId id="289" r:id="rId23"/>
    <p:sldId id="306" r:id="rId24"/>
    <p:sldId id="290" r:id="rId25"/>
    <p:sldId id="302" r:id="rId26"/>
    <p:sldId id="303" r:id="rId27"/>
    <p:sldId id="304" r:id="rId28"/>
    <p:sldId id="307" r:id="rId29"/>
    <p:sldId id="311" r:id="rId30"/>
    <p:sldId id="319" r:id="rId31"/>
    <p:sldId id="271" r:id="rId32"/>
    <p:sldId id="316" r:id="rId33"/>
    <p:sldId id="31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69" autoAdjust="0"/>
  </p:normalViewPr>
  <p:slideViewPr>
    <p:cSldViewPr>
      <p:cViewPr varScale="1">
        <p:scale>
          <a:sx n="95" d="100"/>
          <a:sy n="95" d="100"/>
        </p:scale>
        <p:origin x="-174" y="-102"/>
      </p:cViewPr>
      <p:guideLst>
        <p:guide orient="horz" pos="2160"/>
        <p:guide pos="2880"/>
      </p:guideLst>
    </p:cSldViewPr>
  </p:slideViewPr>
  <p:outlineViewPr>
    <p:cViewPr>
      <p:scale>
        <a:sx n="33" d="100"/>
        <a:sy n="33" d="100"/>
      </p:scale>
      <p:origin x="48" y="5904"/>
    </p:cViewPr>
  </p:outlineViewPr>
  <p:notesTextViewPr>
    <p:cViewPr>
      <p:scale>
        <a:sx n="1" d="1"/>
        <a:sy n="1" d="1"/>
      </p:scale>
      <p:origin x="0" y="0"/>
    </p:cViewPr>
  </p:notesTextViewPr>
  <p:notesViewPr>
    <p:cSldViewPr>
      <p:cViewPr varScale="1">
        <p:scale>
          <a:sx n="68" d="100"/>
          <a:sy n="68" d="100"/>
        </p:scale>
        <p:origin x="-308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C84D79-96B4-40FA-AB36-D3D675E70B05}" type="datetimeFigureOut">
              <a:rPr lang="en-US" smtClean="0"/>
              <a:t>11/13/2015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C11C7F1-414A-47B9-A615-772B0B596F6C}" type="slidenum">
              <a:rPr lang="en-US" smtClean="0"/>
              <a:t>‹#›</a:t>
            </a:fld>
            <a:endParaRPr lang="en-US"/>
          </a:p>
        </p:txBody>
      </p:sp>
    </p:spTree>
    <p:extLst>
      <p:ext uri="{BB962C8B-B14F-4D97-AF65-F5344CB8AC3E}">
        <p14:creationId xmlns:p14="http://schemas.microsoft.com/office/powerpoint/2010/main" val="689555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E8A9E9-00C3-4E26-97F3-6CEEDED22183}" type="datetimeFigureOut">
              <a:rPr lang="en-US" smtClean="0"/>
              <a:t>11/13/2015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707BD0-FC82-4FFA-B528-187204F4063C}" type="slidenum">
              <a:rPr lang="en-US" smtClean="0"/>
              <a:t>‹#›</a:t>
            </a:fld>
            <a:endParaRPr lang="en-US" dirty="0"/>
          </a:p>
        </p:txBody>
      </p:sp>
    </p:spTree>
    <p:extLst>
      <p:ext uri="{BB962C8B-B14F-4D97-AF65-F5344CB8AC3E}">
        <p14:creationId xmlns:p14="http://schemas.microsoft.com/office/powerpoint/2010/main" val="139292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07BD0-FC82-4FFA-B528-187204F4063C}" type="slidenum">
              <a:rPr lang="en-US" smtClean="0"/>
              <a:t>4</a:t>
            </a:fld>
            <a:endParaRPr lang="en-US" dirty="0"/>
          </a:p>
        </p:txBody>
      </p:sp>
    </p:spTree>
    <p:extLst>
      <p:ext uri="{BB962C8B-B14F-4D97-AF65-F5344CB8AC3E}">
        <p14:creationId xmlns:p14="http://schemas.microsoft.com/office/powerpoint/2010/main" val="3202393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07BD0-FC82-4FFA-B528-187204F4063C}" type="slidenum">
              <a:rPr lang="en-US" smtClean="0"/>
              <a:t>5</a:t>
            </a:fld>
            <a:endParaRPr lang="en-US" dirty="0"/>
          </a:p>
        </p:txBody>
      </p:sp>
    </p:spTree>
    <p:extLst>
      <p:ext uri="{BB962C8B-B14F-4D97-AF65-F5344CB8AC3E}">
        <p14:creationId xmlns:p14="http://schemas.microsoft.com/office/powerpoint/2010/main" val="1628539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AB03B65-CCA7-4A91-B9A9-2D0E730E48AD}" type="datetimeFigureOut">
              <a:rPr lang="en-US" smtClean="0"/>
              <a:t>11/13/2015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33ED1610-1989-4963-B015-42C136208F4F}"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B03B65-CCA7-4A91-B9A9-2D0E730E48AD}" type="datetimeFigureOut">
              <a:rPr lang="en-US" smtClean="0"/>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ED1610-1989-4963-B015-42C136208F4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B03B65-CCA7-4A91-B9A9-2D0E730E48AD}" type="datetimeFigureOut">
              <a:rPr lang="en-US" smtClean="0"/>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ED1610-1989-4963-B015-42C136208F4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B03B65-CCA7-4A91-B9A9-2D0E730E48AD}" type="datetimeFigureOut">
              <a:rPr lang="en-US" smtClean="0"/>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ED1610-1989-4963-B015-42C136208F4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AB03B65-CCA7-4A91-B9A9-2D0E730E48AD}" type="datetimeFigureOut">
              <a:rPr lang="en-US" smtClean="0"/>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33ED1610-1989-4963-B015-42C136208F4F}"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B03B65-CCA7-4A91-B9A9-2D0E730E48AD}" type="datetimeFigureOut">
              <a:rPr lang="en-US" smtClean="0"/>
              <a:t>11/13/2015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ED1610-1989-4963-B015-42C136208F4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AB03B65-CCA7-4A91-B9A9-2D0E730E48AD}" type="datetimeFigureOut">
              <a:rPr lang="en-US" smtClean="0"/>
              <a:t>11/13/2015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ED1610-1989-4963-B015-42C136208F4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B03B65-CCA7-4A91-B9A9-2D0E730E48AD}" type="datetimeFigureOut">
              <a:rPr lang="en-US" smtClean="0"/>
              <a:t>11/13/2015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ED1610-1989-4963-B015-42C136208F4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03B65-CCA7-4A91-B9A9-2D0E730E48AD}" type="datetimeFigureOut">
              <a:rPr lang="en-US" smtClean="0"/>
              <a:t>11/13/2015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ED1610-1989-4963-B015-42C136208F4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B03B65-CCA7-4A91-B9A9-2D0E730E48AD}" type="datetimeFigureOut">
              <a:rPr lang="en-US" smtClean="0"/>
              <a:t>11/13/2015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ED1610-1989-4963-B015-42C136208F4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AB03B65-CCA7-4A91-B9A9-2D0E730E48AD}" type="datetimeFigureOut">
              <a:rPr lang="en-US" smtClean="0"/>
              <a:t>11/13/2015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ED1610-1989-4963-B015-42C136208F4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AB03B65-CCA7-4A91-B9A9-2D0E730E48AD}" type="datetimeFigureOut">
              <a:rPr lang="en-US" smtClean="0"/>
              <a:t>11/13/2015</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3ED1610-1989-4963-B015-42C136208F4F}"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worldaccessnet.com/~normans/hormel.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four-h.purdue.edu/downloads/CDE%20(Judging%20contest)/4-H%20FFA%20Handbook%20rev.%209.10.pdf" TargetMode="External"/><Relationship Id="rId2" Type="http://schemas.openxmlformats.org/officeDocument/2006/relationships/hyperlink" Target="http://4h.wsu.edu/EM2778CD/pdf/em4647E.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Reasons &amp; Judging</a:t>
            </a:r>
          </a:p>
        </p:txBody>
      </p:sp>
      <p:sp>
        <p:nvSpPr>
          <p:cNvPr id="3" name="Subtitle 2"/>
          <p:cNvSpPr>
            <a:spLocks noGrp="1"/>
          </p:cNvSpPr>
          <p:nvPr>
            <p:ph type="subTitle" idx="1"/>
          </p:nvPr>
        </p:nvSpPr>
        <p:spPr/>
        <p:txBody>
          <a:bodyPr>
            <a:normAutofit/>
          </a:bodyPr>
          <a:lstStyle/>
          <a:p>
            <a:endParaRPr lang="en-US" sz="2000" dirty="0" smtClean="0"/>
          </a:p>
          <a:p>
            <a:endParaRPr lang="en-US" sz="2000" dirty="0"/>
          </a:p>
          <a:p>
            <a:r>
              <a:rPr lang="en-US" sz="2000" dirty="0" smtClean="0"/>
              <a:t>Beth Morrison </a:t>
            </a:r>
          </a:p>
          <a:p>
            <a:r>
              <a:rPr lang="en-US" sz="2000" dirty="0" smtClean="0"/>
              <a:t>Beth.morrison@wsu.edu</a:t>
            </a:r>
            <a:endParaRPr lang="en-US" sz="2000" dirty="0"/>
          </a:p>
        </p:txBody>
      </p:sp>
    </p:spTree>
    <p:extLst>
      <p:ext uri="{BB962C8B-B14F-4D97-AF65-F5344CB8AC3E}">
        <p14:creationId xmlns:p14="http://schemas.microsoft.com/office/powerpoint/2010/main" val="3021586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mn-lt"/>
              </a:rPr>
              <a:t>Placing a class for official score</a:t>
            </a:r>
            <a:endParaRPr lang="en-US" sz="2800" dirty="0">
              <a:latin typeface="+mn-lt"/>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2800" dirty="0">
                <a:latin typeface="+mn-lt"/>
              </a:rPr>
              <a:t>Analyze the entire class from a distance. Look for something that stands out — </a:t>
            </a:r>
            <a:r>
              <a:rPr lang="en-US" sz="2800" dirty="0" smtClean="0">
                <a:latin typeface="+mn-lt"/>
              </a:rPr>
              <a:t>an easy </a:t>
            </a:r>
            <a:r>
              <a:rPr lang="en-US" sz="2800" dirty="0">
                <a:latin typeface="+mn-lt"/>
              </a:rPr>
              <a:t>top or bottom or maybe the class divides itself clearly into a top and </a:t>
            </a:r>
            <a:r>
              <a:rPr lang="en-US" sz="2800" dirty="0" smtClean="0">
                <a:latin typeface="+mn-lt"/>
              </a:rPr>
              <a:t>bottom pair</a:t>
            </a:r>
            <a:r>
              <a:rPr lang="en-US" sz="2800" dirty="0">
                <a:latin typeface="+mn-lt"/>
              </a:rPr>
              <a:t>. This helps narrow the class and gives a mental picture that will help </a:t>
            </a:r>
            <a:r>
              <a:rPr lang="en-US" sz="2800" dirty="0" smtClean="0">
                <a:latin typeface="+mn-lt"/>
              </a:rPr>
              <a:t>as reasons </a:t>
            </a:r>
            <a:r>
              <a:rPr lang="en-US" sz="2800" dirty="0">
                <a:latin typeface="+mn-lt"/>
              </a:rPr>
              <a:t>are given</a:t>
            </a:r>
            <a:r>
              <a:rPr lang="en-US" sz="2800" dirty="0" smtClean="0">
                <a:latin typeface="+mn-lt"/>
              </a:rPr>
              <a:t>.</a:t>
            </a:r>
          </a:p>
          <a:p>
            <a:pPr marL="0" indent="0">
              <a:buNone/>
            </a:pPr>
            <a:endParaRPr lang="en-US" sz="2800" dirty="0">
              <a:latin typeface="+mn-lt"/>
            </a:endParaRPr>
          </a:p>
          <a:p>
            <a:pPr marL="0" indent="0">
              <a:buNone/>
            </a:pPr>
            <a:r>
              <a:rPr lang="en-US" sz="2800" dirty="0" smtClean="0">
                <a:latin typeface="+mn-lt"/>
              </a:rPr>
              <a:t>Examine </a:t>
            </a:r>
            <a:r>
              <a:rPr lang="en-US" sz="2800" dirty="0">
                <a:latin typeface="+mn-lt"/>
              </a:rPr>
              <a:t>the class at close range. Your placing may be confirmed or changed </a:t>
            </a:r>
            <a:r>
              <a:rPr lang="en-US" sz="2800" dirty="0" smtClean="0">
                <a:latin typeface="+mn-lt"/>
              </a:rPr>
              <a:t>by closer </a:t>
            </a:r>
            <a:r>
              <a:rPr lang="en-US" sz="2800" dirty="0">
                <a:latin typeface="+mn-lt"/>
              </a:rPr>
              <a:t>examination. Handle the products, it this </a:t>
            </a:r>
            <a:r>
              <a:rPr lang="en-US" sz="2800" dirty="0" smtClean="0">
                <a:latin typeface="+mn-lt"/>
              </a:rPr>
              <a:t>is permitted</a:t>
            </a:r>
            <a:r>
              <a:rPr lang="en-US" sz="2800" dirty="0">
                <a:latin typeface="+mn-lt"/>
              </a:rPr>
              <a:t>, to help discover </a:t>
            </a:r>
            <a:r>
              <a:rPr lang="en-US" sz="2800" dirty="0" smtClean="0">
                <a:latin typeface="+mn-lt"/>
              </a:rPr>
              <a:t>finer points </a:t>
            </a:r>
            <a:r>
              <a:rPr lang="en-US" sz="2800" dirty="0">
                <a:latin typeface="+mn-lt"/>
              </a:rPr>
              <a:t>of quality.</a:t>
            </a:r>
          </a:p>
          <a:p>
            <a:pPr marL="0" indent="0">
              <a:buNone/>
            </a:pPr>
            <a:endParaRPr lang="en-US" sz="2800" dirty="0" smtClean="0">
              <a:latin typeface="+mn-lt"/>
            </a:endParaRPr>
          </a:p>
          <a:p>
            <a:pPr marL="0" indent="0">
              <a:buNone/>
            </a:pPr>
            <a:r>
              <a:rPr lang="en-US" sz="2800" dirty="0" smtClean="0">
                <a:latin typeface="+mn-lt"/>
              </a:rPr>
              <a:t>Make </a:t>
            </a:r>
            <a:r>
              <a:rPr lang="en-US" sz="2800" dirty="0">
                <a:latin typeface="+mn-lt"/>
              </a:rPr>
              <a:t>a final decision</a:t>
            </a:r>
            <a:r>
              <a:rPr lang="en-US" sz="2800" dirty="0" smtClean="0">
                <a:latin typeface="+mn-lt"/>
              </a:rPr>
              <a:t>.  Take </a:t>
            </a:r>
            <a:r>
              <a:rPr lang="en-US" sz="2800" dirty="0">
                <a:latin typeface="+mn-lt"/>
              </a:rPr>
              <a:t>notes to prepare for oral reasoning.</a:t>
            </a:r>
          </a:p>
        </p:txBody>
      </p:sp>
    </p:spTree>
    <p:extLst>
      <p:ext uri="{BB962C8B-B14F-4D97-AF65-F5344CB8AC3E}">
        <p14:creationId xmlns:p14="http://schemas.microsoft.com/office/powerpoint/2010/main" val="2822155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mn-lt"/>
              </a:rPr>
              <a:t>During the contest</a:t>
            </a:r>
            <a:endParaRPr lang="en-US" sz="2800" dirty="0">
              <a:latin typeface="+mn-lt"/>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2800" dirty="0" smtClean="0">
                <a:latin typeface="+mn-lt"/>
              </a:rPr>
              <a:t>Keep youth moving class to class at predetermined times. </a:t>
            </a:r>
          </a:p>
          <a:p>
            <a:pPr marL="0" indent="0">
              <a:buNone/>
            </a:pPr>
            <a:endParaRPr lang="en-US" sz="2800" dirty="0" smtClean="0">
              <a:latin typeface="+mn-lt"/>
            </a:endParaRPr>
          </a:p>
          <a:p>
            <a:pPr marL="0" indent="0">
              <a:buNone/>
            </a:pPr>
            <a:r>
              <a:rPr lang="en-US" sz="2800" dirty="0" smtClean="0">
                <a:latin typeface="+mn-lt"/>
              </a:rPr>
              <a:t>Silence during the contest. </a:t>
            </a:r>
          </a:p>
          <a:p>
            <a:pPr marL="0" indent="0">
              <a:buNone/>
            </a:pPr>
            <a:endParaRPr lang="en-US" sz="2800" dirty="0" smtClean="0">
              <a:latin typeface="+mn-lt"/>
            </a:endParaRPr>
          </a:p>
          <a:p>
            <a:pPr marL="0" indent="0">
              <a:buNone/>
            </a:pPr>
            <a:r>
              <a:rPr lang="en-US" sz="2800" dirty="0" smtClean="0">
                <a:latin typeface="+mn-lt"/>
              </a:rPr>
              <a:t>Youth may ask questions of group leaders, adult volunteers but not discuss with each other. </a:t>
            </a:r>
          </a:p>
          <a:p>
            <a:pPr marL="0" indent="0">
              <a:buNone/>
            </a:pPr>
            <a:endParaRPr lang="en-US" sz="2800" dirty="0" smtClean="0">
              <a:latin typeface="+mn-lt"/>
            </a:endParaRPr>
          </a:p>
          <a:p>
            <a:pPr marL="0" indent="0">
              <a:buNone/>
            </a:pPr>
            <a:r>
              <a:rPr lang="en-US" sz="2800" dirty="0" smtClean="0">
                <a:latin typeface="+mn-lt"/>
              </a:rPr>
              <a:t>If necessary have handlers that have knowledge of the class being judged to avoid confusion after the judging group has left.</a:t>
            </a:r>
          </a:p>
        </p:txBody>
      </p:sp>
    </p:spTree>
    <p:extLst>
      <p:ext uri="{BB962C8B-B14F-4D97-AF65-F5344CB8AC3E}">
        <p14:creationId xmlns:p14="http://schemas.microsoft.com/office/powerpoint/2010/main" val="223640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2800" dirty="0">
              <a:latin typeface="+mn-lt"/>
            </a:endParaRPr>
          </a:p>
        </p:txBody>
      </p:sp>
      <p:sp>
        <p:nvSpPr>
          <p:cNvPr id="3" name="Content Placeholder 2"/>
          <p:cNvSpPr>
            <a:spLocks noGrp="1"/>
          </p:cNvSpPr>
          <p:nvPr>
            <p:ph idx="1"/>
          </p:nvPr>
        </p:nvSpPr>
        <p:spPr/>
        <p:txBody>
          <a:bodyPr/>
          <a:lstStyle/>
          <a:p>
            <a:pPr marL="0" indent="0">
              <a:buNone/>
            </a:pPr>
            <a:r>
              <a:rPr lang="en-US" sz="2800" dirty="0" smtClean="0">
                <a:latin typeface="+mn-lt"/>
              </a:rPr>
              <a:t>Have group leaders mark all cards before moving on to the next class.  Group leaders are responsible for their group moving to the next class.</a:t>
            </a:r>
          </a:p>
          <a:p>
            <a:pPr marL="0" indent="0">
              <a:buNone/>
            </a:pPr>
            <a:endParaRPr lang="en-US" sz="2800" dirty="0" smtClean="0">
              <a:latin typeface="+mn-lt"/>
            </a:endParaRPr>
          </a:p>
          <a:p>
            <a:pPr marL="0" indent="0">
              <a:buNone/>
            </a:pPr>
            <a:r>
              <a:rPr lang="en-US" sz="2800" dirty="0" smtClean="0">
                <a:latin typeface="+mn-lt"/>
              </a:rPr>
              <a:t>Leaders should remind youth of the classes that they will be competing in oral and written reasons.</a:t>
            </a:r>
          </a:p>
          <a:p>
            <a:pPr marL="0" indent="0">
              <a:buNone/>
            </a:pPr>
            <a:endParaRPr lang="en-US" dirty="0"/>
          </a:p>
          <a:p>
            <a:pPr marL="0" indent="0">
              <a:buNone/>
            </a:pPr>
            <a:r>
              <a:rPr lang="en-US" sz="2800" dirty="0" smtClean="0">
                <a:latin typeface="+mn-lt"/>
              </a:rPr>
              <a:t>Group leaders are also there to remind youth to judge in silence.  </a:t>
            </a:r>
            <a:endParaRPr lang="en-US" sz="2800" dirty="0">
              <a:latin typeface="+mn-lt"/>
            </a:endParaRPr>
          </a:p>
        </p:txBody>
      </p:sp>
    </p:spTree>
    <p:extLst>
      <p:ext uri="{BB962C8B-B14F-4D97-AF65-F5344CB8AC3E}">
        <p14:creationId xmlns:p14="http://schemas.microsoft.com/office/powerpoint/2010/main" val="2995389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mn-lt"/>
              </a:rPr>
              <a:t>Cuts</a:t>
            </a:r>
            <a:endParaRPr lang="en-US" sz="2800" dirty="0">
              <a:latin typeface="+mn-lt"/>
            </a:endParaRPr>
          </a:p>
        </p:txBody>
      </p:sp>
      <p:sp>
        <p:nvSpPr>
          <p:cNvPr id="3" name="Content Placeholder 2"/>
          <p:cNvSpPr>
            <a:spLocks noGrp="1"/>
          </p:cNvSpPr>
          <p:nvPr>
            <p:ph idx="1"/>
          </p:nvPr>
        </p:nvSpPr>
        <p:spPr/>
        <p:txBody>
          <a:bodyPr>
            <a:normAutofit/>
          </a:bodyPr>
          <a:lstStyle/>
          <a:p>
            <a:pPr marL="137160" indent="0">
              <a:buNone/>
            </a:pPr>
            <a:r>
              <a:rPr lang="en-US" sz="2800" dirty="0">
                <a:latin typeface="+mn-lt"/>
              </a:rPr>
              <a:t>A top score is based on 50 </a:t>
            </a:r>
            <a:r>
              <a:rPr lang="en-US" sz="2800" dirty="0" smtClean="0">
                <a:latin typeface="+mn-lt"/>
              </a:rPr>
              <a:t>points. </a:t>
            </a:r>
            <a:r>
              <a:rPr lang="en-US" sz="2800" dirty="0">
                <a:latin typeface="+mn-lt"/>
              </a:rPr>
              <a:t>An </a:t>
            </a:r>
            <a:r>
              <a:rPr lang="en-US" sz="2800" dirty="0" smtClean="0">
                <a:latin typeface="+mn-lt"/>
              </a:rPr>
              <a:t>official judge </a:t>
            </a:r>
            <a:r>
              <a:rPr lang="en-US" sz="2800" dirty="0">
                <a:latin typeface="+mn-lt"/>
              </a:rPr>
              <a:t>places a class and assigns a numerical score to indicate the differences between the pairs in </a:t>
            </a:r>
            <a:r>
              <a:rPr lang="en-US" sz="2800" dirty="0" smtClean="0">
                <a:latin typeface="+mn-lt"/>
              </a:rPr>
              <a:t>the class (cuts). </a:t>
            </a:r>
            <a:r>
              <a:rPr lang="en-US" sz="2800" dirty="0">
                <a:latin typeface="+mn-lt"/>
              </a:rPr>
              <a:t>A class of four </a:t>
            </a:r>
            <a:r>
              <a:rPr lang="en-US" sz="2800" dirty="0" smtClean="0">
                <a:latin typeface="+mn-lt"/>
              </a:rPr>
              <a:t>has </a:t>
            </a:r>
            <a:r>
              <a:rPr lang="en-US" sz="2800" dirty="0">
                <a:latin typeface="+mn-lt"/>
              </a:rPr>
              <a:t>three pairs, a top, middle, and bottom. A numerical penalty or cut </a:t>
            </a:r>
            <a:r>
              <a:rPr lang="en-US" sz="2800" dirty="0" smtClean="0">
                <a:latin typeface="+mn-lt"/>
              </a:rPr>
              <a:t>is assigned </a:t>
            </a:r>
            <a:r>
              <a:rPr lang="en-US" sz="2800" dirty="0">
                <a:latin typeface="+mn-lt"/>
              </a:rPr>
              <a:t>to each pair according to the difficulty of placement of the </a:t>
            </a:r>
            <a:r>
              <a:rPr lang="en-US" sz="2800" dirty="0" smtClean="0">
                <a:latin typeface="+mn-lt"/>
              </a:rPr>
              <a:t>things being judged. There is a range of 1-7 point penalty for cuts.</a:t>
            </a:r>
            <a:endParaRPr lang="en-US" sz="2800" dirty="0">
              <a:latin typeface="+mn-lt"/>
            </a:endParaRPr>
          </a:p>
        </p:txBody>
      </p:sp>
    </p:spTree>
    <p:extLst>
      <p:ext uri="{BB962C8B-B14F-4D97-AF65-F5344CB8AC3E}">
        <p14:creationId xmlns:p14="http://schemas.microsoft.com/office/powerpoint/2010/main" val="2814157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mn-lt"/>
              </a:rPr>
              <a:t>Scoring</a:t>
            </a:r>
            <a:br>
              <a:rPr lang="en-US" sz="2800" dirty="0">
                <a:latin typeface="+mn-lt"/>
              </a:rPr>
            </a:b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r>
              <a:rPr lang="en-US" sz="2800" dirty="0">
                <a:latin typeface="+mn-lt"/>
                <a:hlinkClick r:id="rId2"/>
              </a:rPr>
              <a:t>http://www.worldaccessnet.com/~</a:t>
            </a:r>
            <a:r>
              <a:rPr lang="en-US" sz="2800" dirty="0" smtClean="0">
                <a:latin typeface="+mn-lt"/>
                <a:hlinkClick r:id="rId2"/>
              </a:rPr>
              <a:t>normans/hormel.html</a:t>
            </a:r>
            <a:r>
              <a:rPr lang="en-US" sz="2800" dirty="0" smtClean="0">
                <a:latin typeface="+mn-lt"/>
              </a:rPr>
              <a:t>  </a:t>
            </a:r>
          </a:p>
          <a:p>
            <a:pPr marL="0" indent="0">
              <a:buNone/>
            </a:pPr>
            <a:r>
              <a:rPr lang="en-US" sz="2800" dirty="0" smtClean="0">
                <a:latin typeface="+mn-lt"/>
              </a:rPr>
              <a:t>If you do not have a computerized scoring system in place you can use this website to determine youth placing.  Enter the official placing and the cuts and then print a master score sheet for all possible combinations.</a:t>
            </a:r>
          </a:p>
          <a:p>
            <a:pPr marL="0" indent="0">
              <a:buNone/>
            </a:pPr>
            <a:endParaRPr lang="en-US" sz="2800" dirty="0">
              <a:latin typeface="+mn-lt"/>
            </a:endParaRPr>
          </a:p>
          <a:p>
            <a:pPr marL="0" indent="0">
              <a:buNone/>
            </a:pPr>
            <a:r>
              <a:rPr lang="en-US" sz="2800" dirty="0" smtClean="0">
                <a:latin typeface="+mn-lt"/>
              </a:rPr>
              <a:t>There </a:t>
            </a:r>
            <a:r>
              <a:rPr lang="en-US" sz="2800" dirty="0">
                <a:latin typeface="+mn-lt"/>
              </a:rPr>
              <a:t>are twenty-four (24) possible placings for each </a:t>
            </a:r>
            <a:r>
              <a:rPr lang="en-US" sz="2800" dirty="0" smtClean="0">
                <a:latin typeface="+mn-lt"/>
              </a:rPr>
              <a:t>class of four. </a:t>
            </a:r>
            <a:endParaRPr lang="en-US" sz="2800" dirty="0">
              <a:latin typeface="+mn-lt"/>
            </a:endParaRPr>
          </a:p>
          <a:p>
            <a:pPr marL="0" indent="0">
              <a:buNone/>
            </a:pPr>
            <a:endParaRPr lang="en-US" sz="2800" dirty="0">
              <a:latin typeface="+mn-lt"/>
            </a:endParaRPr>
          </a:p>
        </p:txBody>
      </p:sp>
    </p:spTree>
    <p:extLst>
      <p:ext uri="{BB962C8B-B14F-4D97-AF65-F5344CB8AC3E}">
        <p14:creationId xmlns:p14="http://schemas.microsoft.com/office/powerpoint/2010/main" val="2533974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2800" dirty="0"/>
          </a:p>
        </p:txBody>
      </p:sp>
      <p:sp>
        <p:nvSpPr>
          <p:cNvPr id="3" name="Content Placeholder 2"/>
          <p:cNvSpPr>
            <a:spLocks noGrp="1"/>
          </p:cNvSpPr>
          <p:nvPr>
            <p:ph idx="1"/>
          </p:nvPr>
        </p:nvSpPr>
        <p:spPr/>
        <p:txBody>
          <a:bodyPr>
            <a:normAutofit fontScale="70000" lnSpcReduction="20000"/>
          </a:bodyPr>
          <a:lstStyle/>
          <a:p>
            <a:pPr marL="0" indent="0">
              <a:buNone/>
            </a:pPr>
            <a:r>
              <a:rPr lang="en-US" sz="2800" dirty="0"/>
              <a:t>Official Placing – 3, 4, 2, 1</a:t>
            </a:r>
          </a:p>
          <a:p>
            <a:pPr marL="0" indent="0">
              <a:buNone/>
            </a:pPr>
            <a:r>
              <a:rPr lang="en-US" sz="2800" dirty="0"/>
              <a:t>Penalties (Cuts) – 3, 2, 5</a:t>
            </a:r>
          </a:p>
          <a:p>
            <a:pPr marL="0" indent="0">
              <a:buNone/>
            </a:pPr>
            <a:r>
              <a:rPr lang="fr-FR" sz="2800" dirty="0"/>
              <a:t>Contestant Placing – 4, 3, 1, </a:t>
            </a:r>
            <a:r>
              <a:rPr lang="fr-FR" sz="2800" dirty="0" smtClean="0"/>
              <a:t>2</a:t>
            </a:r>
          </a:p>
          <a:p>
            <a:pPr marL="0" indent="0">
              <a:buNone/>
            </a:pPr>
            <a:endParaRPr lang="fr-FR" sz="2800" dirty="0"/>
          </a:p>
          <a:p>
            <a:pPr marL="0" indent="0">
              <a:buNone/>
            </a:pPr>
            <a:r>
              <a:rPr lang="en-US" sz="2800" dirty="0"/>
              <a:t>Did contestant place</a:t>
            </a:r>
            <a:endParaRPr lang="en-US" sz="2800" b="1" dirty="0" smtClean="0"/>
          </a:p>
          <a:p>
            <a:pPr marL="0" indent="0">
              <a:buNone/>
            </a:pPr>
            <a:r>
              <a:rPr lang="en-US" sz="2800" dirty="0" smtClean="0"/>
              <a:t> 3 ahead </a:t>
            </a:r>
            <a:r>
              <a:rPr lang="en-US" sz="2800" dirty="0"/>
              <a:t>of 4? No 3</a:t>
            </a:r>
          </a:p>
          <a:p>
            <a:pPr marL="0" indent="0">
              <a:buNone/>
            </a:pPr>
            <a:r>
              <a:rPr lang="en-US" sz="2800" dirty="0" smtClean="0"/>
              <a:t> </a:t>
            </a:r>
            <a:r>
              <a:rPr lang="en-US" sz="2800" dirty="0"/>
              <a:t>3 ahead of 2? Yes 0</a:t>
            </a:r>
          </a:p>
          <a:p>
            <a:pPr marL="0" indent="0">
              <a:buNone/>
            </a:pPr>
            <a:r>
              <a:rPr lang="en-US" sz="2800" dirty="0" smtClean="0"/>
              <a:t> </a:t>
            </a:r>
            <a:r>
              <a:rPr lang="en-US" sz="2800" dirty="0"/>
              <a:t>3 ahead of 1? Yes 0</a:t>
            </a:r>
          </a:p>
          <a:p>
            <a:pPr marL="0" indent="0">
              <a:buNone/>
            </a:pPr>
            <a:r>
              <a:rPr lang="en-US" sz="2800" dirty="0" smtClean="0"/>
              <a:t> </a:t>
            </a:r>
            <a:r>
              <a:rPr lang="en-US" sz="2800" dirty="0"/>
              <a:t>4 ahead of 2? Yes 0</a:t>
            </a:r>
          </a:p>
          <a:p>
            <a:pPr marL="0" indent="0">
              <a:buNone/>
            </a:pPr>
            <a:r>
              <a:rPr lang="en-US" sz="2800" dirty="0" smtClean="0"/>
              <a:t> </a:t>
            </a:r>
            <a:r>
              <a:rPr lang="en-US" sz="2800" dirty="0"/>
              <a:t>4 ahead of 1? Yes 0</a:t>
            </a:r>
          </a:p>
          <a:p>
            <a:pPr marL="0" indent="0">
              <a:buNone/>
            </a:pPr>
            <a:r>
              <a:rPr lang="en-US" sz="2800" dirty="0" smtClean="0"/>
              <a:t> </a:t>
            </a:r>
            <a:r>
              <a:rPr lang="en-US" sz="2800" dirty="0"/>
              <a:t>2 ahead of 1? No 5</a:t>
            </a:r>
          </a:p>
          <a:p>
            <a:pPr marL="0" indent="0">
              <a:buNone/>
            </a:pPr>
            <a:endParaRPr lang="en-US" sz="2800" dirty="0" smtClean="0"/>
          </a:p>
          <a:p>
            <a:pPr marL="0" indent="0">
              <a:buNone/>
            </a:pPr>
            <a:r>
              <a:rPr lang="en-US" sz="2800" dirty="0" smtClean="0"/>
              <a:t>Sum </a:t>
            </a:r>
            <a:r>
              <a:rPr lang="en-US" sz="2800" dirty="0"/>
              <a:t>of Penalties 8</a:t>
            </a:r>
          </a:p>
          <a:p>
            <a:pPr marL="0" indent="0">
              <a:buNone/>
            </a:pPr>
            <a:r>
              <a:rPr lang="it-IT" sz="2800" dirty="0"/>
              <a:t>Contestant’s Score (50 – 8) </a:t>
            </a:r>
            <a:r>
              <a:rPr lang="it-IT" sz="2800" dirty="0" smtClean="0"/>
              <a:t>42</a:t>
            </a:r>
          </a:p>
          <a:p>
            <a:pPr marL="0" indent="0">
              <a:buNone/>
            </a:pPr>
            <a:r>
              <a:rPr lang="en-US" dirty="0"/>
              <a:t>Determining a ribbon placing is generally done on a curve.</a:t>
            </a:r>
            <a:endParaRPr lang="en-US" sz="2800" dirty="0"/>
          </a:p>
        </p:txBody>
      </p:sp>
    </p:spTree>
    <p:extLst>
      <p:ext uri="{BB962C8B-B14F-4D97-AF65-F5344CB8AC3E}">
        <p14:creationId xmlns:p14="http://schemas.microsoft.com/office/powerpoint/2010/main" val="3627891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Written and Oral Reasons</a:t>
            </a:r>
          </a:p>
        </p:txBody>
      </p:sp>
      <p:sp>
        <p:nvSpPr>
          <p:cNvPr id="3" name="Content Placeholder 2"/>
          <p:cNvSpPr>
            <a:spLocks noGrp="1"/>
          </p:cNvSpPr>
          <p:nvPr>
            <p:ph idx="1"/>
          </p:nvPr>
        </p:nvSpPr>
        <p:spPr/>
        <p:txBody>
          <a:bodyPr>
            <a:normAutofit/>
          </a:bodyPr>
          <a:lstStyle/>
          <a:p>
            <a:pPr marL="137160" indent="0">
              <a:buNone/>
            </a:pPr>
            <a:r>
              <a:rPr lang="en-US" sz="2800" dirty="0" smtClean="0"/>
              <a:t>If </a:t>
            </a:r>
            <a:r>
              <a:rPr lang="en-US" sz="2800" dirty="0"/>
              <a:t>a member </a:t>
            </a:r>
            <a:r>
              <a:rPr lang="en-US" sz="2800" dirty="0" smtClean="0"/>
              <a:t>gave </a:t>
            </a:r>
            <a:r>
              <a:rPr lang="en-US" sz="2800" dirty="0"/>
              <a:t>sound reasons for the placing, </a:t>
            </a:r>
            <a:r>
              <a:rPr lang="en-US" sz="2800" dirty="0" smtClean="0"/>
              <a:t>they </a:t>
            </a:r>
            <a:r>
              <a:rPr lang="en-US" sz="2800" dirty="0"/>
              <a:t>should not be penalized for giving importance to a different aspect of the item than the </a:t>
            </a:r>
            <a:r>
              <a:rPr lang="en-US" sz="2800" dirty="0" smtClean="0"/>
              <a:t>official judge.  </a:t>
            </a:r>
            <a:r>
              <a:rPr lang="en-US" dirty="0" smtClean="0"/>
              <a:t>Scores </a:t>
            </a:r>
            <a:r>
              <a:rPr lang="en-US" dirty="0"/>
              <a:t>are based on ability to make an organized, reasoned argument for your decision.</a:t>
            </a:r>
          </a:p>
          <a:p>
            <a:pPr marL="137160" indent="0">
              <a:buNone/>
            </a:pPr>
            <a:endParaRPr lang="en-US" sz="2800" dirty="0"/>
          </a:p>
          <a:p>
            <a:pPr marL="137160" indent="0">
              <a:buNone/>
            </a:pPr>
            <a:r>
              <a:rPr lang="en-US" sz="2800" dirty="0" smtClean="0"/>
              <a:t>Reasons are an </a:t>
            </a:r>
            <a:r>
              <a:rPr lang="en-US" sz="2800" dirty="0"/>
              <a:t>opportunity to explain why you made your choice</a:t>
            </a:r>
            <a:r>
              <a:rPr lang="en-US" sz="2800" dirty="0" smtClean="0"/>
              <a:t>.</a:t>
            </a:r>
          </a:p>
          <a:p>
            <a:pPr marL="137160" indent="0">
              <a:buNone/>
            </a:pPr>
            <a:endParaRPr lang="en-US" sz="2800" dirty="0"/>
          </a:p>
        </p:txBody>
      </p:sp>
    </p:spTree>
    <p:extLst>
      <p:ext uri="{BB962C8B-B14F-4D97-AF65-F5344CB8AC3E}">
        <p14:creationId xmlns:p14="http://schemas.microsoft.com/office/powerpoint/2010/main" val="137726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mn-lt"/>
              </a:rPr>
              <a:t>Giving reasons helps members to</a:t>
            </a:r>
            <a:r>
              <a:rPr lang="en-US" sz="2800" dirty="0" smtClean="0">
                <a:latin typeface="+mn-lt"/>
              </a:rPr>
              <a:t>:</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r>
              <a:rPr lang="en-US" sz="2800" dirty="0" smtClean="0">
                <a:latin typeface="+mn-lt"/>
              </a:rPr>
              <a:t>Organize </a:t>
            </a:r>
            <a:r>
              <a:rPr lang="en-US" sz="2800" dirty="0">
                <a:latin typeface="+mn-lt"/>
              </a:rPr>
              <a:t>their thoughts</a:t>
            </a:r>
          </a:p>
          <a:p>
            <a:pPr marL="0" indent="0">
              <a:buNone/>
            </a:pPr>
            <a:r>
              <a:rPr lang="en-US" sz="2800" dirty="0" smtClean="0">
                <a:latin typeface="+mn-lt"/>
              </a:rPr>
              <a:t>Learn </a:t>
            </a:r>
            <a:r>
              <a:rPr lang="en-US" sz="2800" dirty="0">
                <a:latin typeface="+mn-lt"/>
              </a:rPr>
              <a:t>to express themselves in a logical, convincing manner</a:t>
            </a:r>
          </a:p>
          <a:p>
            <a:pPr marL="0" indent="0">
              <a:buNone/>
            </a:pPr>
            <a:r>
              <a:rPr lang="en-US" sz="2800" dirty="0" smtClean="0">
                <a:latin typeface="+mn-lt"/>
              </a:rPr>
              <a:t>Speak </a:t>
            </a:r>
            <a:r>
              <a:rPr lang="en-US" sz="2800" dirty="0">
                <a:latin typeface="+mn-lt"/>
              </a:rPr>
              <a:t>effectively</a:t>
            </a:r>
          </a:p>
          <a:p>
            <a:pPr marL="0" indent="0">
              <a:buNone/>
            </a:pPr>
            <a:r>
              <a:rPr lang="en-US" sz="2800" dirty="0" smtClean="0">
                <a:latin typeface="+mn-lt"/>
              </a:rPr>
              <a:t>Develop </a:t>
            </a:r>
            <a:r>
              <a:rPr lang="en-US" sz="2800" dirty="0">
                <a:latin typeface="+mn-lt"/>
              </a:rPr>
              <a:t>a system for analyzing a situation</a:t>
            </a:r>
          </a:p>
          <a:p>
            <a:pPr marL="0" indent="0">
              <a:buNone/>
            </a:pPr>
            <a:r>
              <a:rPr lang="en-US" sz="2800" dirty="0" smtClean="0">
                <a:latin typeface="+mn-lt"/>
              </a:rPr>
              <a:t>Think </a:t>
            </a:r>
            <a:r>
              <a:rPr lang="en-US" sz="2800" dirty="0">
                <a:latin typeface="+mn-lt"/>
              </a:rPr>
              <a:t>more clearly on their feet</a:t>
            </a:r>
          </a:p>
          <a:p>
            <a:pPr marL="0" indent="0">
              <a:buNone/>
            </a:pPr>
            <a:r>
              <a:rPr lang="en-US" sz="2800" dirty="0" smtClean="0">
                <a:latin typeface="+mn-lt"/>
              </a:rPr>
              <a:t>Improve </a:t>
            </a:r>
            <a:r>
              <a:rPr lang="en-US" sz="2800" dirty="0">
                <a:latin typeface="+mn-lt"/>
              </a:rPr>
              <a:t>their voices</a:t>
            </a:r>
          </a:p>
          <a:p>
            <a:pPr marL="0" indent="0">
              <a:buNone/>
            </a:pPr>
            <a:r>
              <a:rPr lang="en-US" sz="2800" dirty="0" smtClean="0">
                <a:latin typeface="+mn-lt"/>
              </a:rPr>
              <a:t>Develop </a:t>
            </a:r>
            <a:r>
              <a:rPr lang="en-US" sz="2800" dirty="0">
                <a:latin typeface="+mn-lt"/>
              </a:rPr>
              <a:t>their memories</a:t>
            </a:r>
          </a:p>
        </p:txBody>
      </p:sp>
    </p:spTree>
    <p:extLst>
      <p:ext uri="{BB962C8B-B14F-4D97-AF65-F5344CB8AC3E}">
        <p14:creationId xmlns:p14="http://schemas.microsoft.com/office/powerpoint/2010/main" val="2343158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37160" indent="0">
              <a:buNone/>
            </a:pPr>
            <a:r>
              <a:rPr lang="en-US" dirty="0" smtClean="0"/>
              <a:t>When setting up a competition be sure your expectations are the same as what the youth have been taught.  We are setting up a learning environment to develop youth life skills.  </a:t>
            </a:r>
          </a:p>
          <a:p>
            <a:pPr marL="137160" indent="0">
              <a:buNone/>
            </a:pPr>
            <a:endParaRPr lang="en-US" dirty="0" smtClean="0"/>
          </a:p>
          <a:p>
            <a:pPr marL="137160" indent="0">
              <a:buNone/>
            </a:pPr>
            <a:r>
              <a:rPr lang="en-US" dirty="0" smtClean="0"/>
              <a:t>When organizing a learning plan for the year be sure that all leaders and adults have the same expectations and similar knowledge of subjects.  </a:t>
            </a:r>
          </a:p>
        </p:txBody>
      </p:sp>
    </p:spTree>
    <p:extLst>
      <p:ext uri="{BB962C8B-B14F-4D97-AF65-F5344CB8AC3E}">
        <p14:creationId xmlns:p14="http://schemas.microsoft.com/office/powerpoint/2010/main" val="4277569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mn-lt"/>
              </a:rPr>
              <a:t>Voice and Presentation Factors </a:t>
            </a:r>
            <a:r>
              <a:rPr lang="en-US" sz="2800" dirty="0">
                <a:latin typeface="+mn-lt"/>
              </a:rPr>
              <a:t/>
            </a:r>
            <a:br>
              <a:rPr lang="en-US" sz="2800" dirty="0">
                <a:latin typeface="+mn-lt"/>
              </a:rPr>
            </a:br>
            <a:endParaRPr lang="en-US" sz="2800" dirty="0">
              <a:latin typeface="+mn-lt"/>
            </a:endParaRPr>
          </a:p>
        </p:txBody>
      </p:sp>
      <p:sp>
        <p:nvSpPr>
          <p:cNvPr id="3" name="Content Placeholder 2"/>
          <p:cNvSpPr>
            <a:spLocks noGrp="1"/>
          </p:cNvSpPr>
          <p:nvPr>
            <p:ph idx="1"/>
          </p:nvPr>
        </p:nvSpPr>
        <p:spPr>
          <a:xfrm>
            <a:off x="457200" y="990600"/>
            <a:ext cx="8229600" cy="5318760"/>
          </a:xfrm>
        </p:spPr>
        <p:txBody>
          <a:bodyPr>
            <a:noAutofit/>
          </a:bodyPr>
          <a:lstStyle/>
          <a:p>
            <a:pPr marL="0" indent="0">
              <a:buNone/>
            </a:pPr>
            <a:r>
              <a:rPr lang="en-US" sz="2400" dirty="0" smtClean="0"/>
              <a:t>Make A sincere and </a:t>
            </a:r>
            <a:r>
              <a:rPr lang="en-US" sz="2400" dirty="0"/>
              <a:t>precise presentation. </a:t>
            </a:r>
            <a:endParaRPr lang="en-US" sz="2400" dirty="0" smtClean="0"/>
          </a:p>
          <a:p>
            <a:pPr marL="0" indent="0">
              <a:buNone/>
            </a:pPr>
            <a:endParaRPr lang="en-US" sz="2400" dirty="0" smtClean="0"/>
          </a:p>
          <a:p>
            <a:pPr marL="0" indent="0">
              <a:buNone/>
            </a:pPr>
            <a:r>
              <a:rPr lang="en-US" sz="2400" dirty="0" smtClean="0"/>
              <a:t>An </a:t>
            </a:r>
            <a:r>
              <a:rPr lang="en-US" sz="2400" dirty="0"/>
              <a:t>appropriate voice </a:t>
            </a:r>
            <a:r>
              <a:rPr lang="en-US" sz="2400" dirty="0" smtClean="0"/>
              <a:t>level. With a strong voice.</a:t>
            </a:r>
          </a:p>
          <a:p>
            <a:pPr marL="0" indent="0">
              <a:buNone/>
            </a:pPr>
            <a:r>
              <a:rPr lang="en-US" sz="2400" dirty="0" smtClean="0"/>
              <a:t>Clear enunciation and voice inflection, and </a:t>
            </a:r>
            <a:r>
              <a:rPr lang="en-US" sz="2400" dirty="0"/>
              <a:t>grammar. </a:t>
            </a:r>
          </a:p>
          <a:p>
            <a:pPr marL="0" indent="0">
              <a:buNone/>
            </a:pPr>
            <a:r>
              <a:rPr lang="en-US" sz="2400" dirty="0" smtClean="0"/>
              <a:t>Speak </a:t>
            </a:r>
            <a:r>
              <a:rPr lang="en-US" sz="2400" dirty="0"/>
              <a:t>with the utmost conviction and sincerity. </a:t>
            </a:r>
          </a:p>
          <a:p>
            <a:pPr marL="0" indent="0">
              <a:buNone/>
            </a:pPr>
            <a:r>
              <a:rPr lang="en-US" sz="2400" dirty="0"/>
              <a:t>Do not </a:t>
            </a:r>
            <a:r>
              <a:rPr lang="en-US" sz="2400" dirty="0" smtClean="0"/>
              <a:t>talk </a:t>
            </a:r>
            <a:r>
              <a:rPr lang="en-US" sz="2400" dirty="0"/>
              <a:t>too </a:t>
            </a:r>
            <a:r>
              <a:rPr lang="en-US" sz="2400" dirty="0" smtClean="0"/>
              <a:t>rapidly. </a:t>
            </a:r>
          </a:p>
          <a:p>
            <a:pPr marL="0" indent="0">
              <a:buNone/>
            </a:pPr>
            <a:r>
              <a:rPr lang="en-US" sz="2400" dirty="0" smtClean="0"/>
              <a:t>Vary </a:t>
            </a:r>
            <a:r>
              <a:rPr lang="en-US" sz="2400" dirty="0"/>
              <a:t>your delivery - make your main points </a:t>
            </a:r>
            <a:r>
              <a:rPr lang="en-US" sz="2400" dirty="0" smtClean="0"/>
              <a:t>impressive. </a:t>
            </a:r>
          </a:p>
          <a:p>
            <a:pPr marL="0" indent="0">
              <a:buNone/>
            </a:pPr>
            <a:r>
              <a:rPr lang="en-US" sz="2400" dirty="0" smtClean="0"/>
              <a:t>Proper presence, </a:t>
            </a:r>
            <a:r>
              <a:rPr lang="en-US" sz="2400" dirty="0"/>
              <a:t>eye </a:t>
            </a:r>
            <a:r>
              <a:rPr lang="en-US" sz="2400" dirty="0" smtClean="0"/>
              <a:t>contact</a:t>
            </a:r>
            <a:r>
              <a:rPr lang="en-US" sz="2400" dirty="0"/>
              <a:t> </a:t>
            </a:r>
            <a:r>
              <a:rPr lang="en-US" sz="2400" dirty="0" smtClean="0"/>
              <a:t>and posture </a:t>
            </a:r>
          </a:p>
          <a:p>
            <a:pPr marL="0" indent="0">
              <a:buNone/>
            </a:pPr>
            <a:r>
              <a:rPr lang="en-US" sz="2400" dirty="0" smtClean="0"/>
              <a:t>Do </a:t>
            </a:r>
            <a:r>
              <a:rPr lang="en-US" sz="2400" dirty="0"/>
              <a:t>not stand too close to the </a:t>
            </a:r>
            <a:r>
              <a:rPr lang="en-US" sz="2400" dirty="0" smtClean="0"/>
              <a:t>official. </a:t>
            </a:r>
          </a:p>
          <a:p>
            <a:pPr marL="0" indent="0">
              <a:buNone/>
            </a:pPr>
            <a:r>
              <a:rPr lang="en-US" sz="2400" dirty="0" smtClean="0"/>
              <a:t>Stand </a:t>
            </a:r>
            <a:r>
              <a:rPr lang="en-US" sz="2400" dirty="0"/>
              <a:t>with your feet spread to about the width of your shoulders. Keep your hands </a:t>
            </a:r>
            <a:r>
              <a:rPr lang="en-US" sz="2400" dirty="0" smtClean="0"/>
              <a:t>together, too many gestures </a:t>
            </a:r>
            <a:r>
              <a:rPr lang="en-US" sz="2400" dirty="0"/>
              <a:t>are </a:t>
            </a:r>
            <a:r>
              <a:rPr lang="en-US" sz="2400" dirty="0" smtClean="0"/>
              <a:t>distracting </a:t>
            </a:r>
            <a:r>
              <a:rPr lang="en-US" sz="2400" dirty="0"/>
              <a:t>to the listener. </a:t>
            </a:r>
          </a:p>
        </p:txBody>
      </p:sp>
    </p:spTree>
    <p:extLst>
      <p:ext uri="{BB962C8B-B14F-4D97-AF65-F5344CB8AC3E}">
        <p14:creationId xmlns:p14="http://schemas.microsoft.com/office/powerpoint/2010/main" val="3451349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r>
              <a:rPr lang="en-US" sz="2800" dirty="0" smtClean="0">
                <a:latin typeface="+mn-lt"/>
              </a:rPr>
              <a:t>Youth participation in judging </a:t>
            </a:r>
            <a:r>
              <a:rPr lang="en-US" sz="2800" dirty="0">
                <a:latin typeface="+mn-lt"/>
              </a:rPr>
              <a:t>will provide </a:t>
            </a:r>
            <a:r>
              <a:rPr lang="en-US" sz="2800" dirty="0" smtClean="0">
                <a:latin typeface="+mn-lt"/>
              </a:rPr>
              <a:t>multiple benefits in addition to the skills learned </a:t>
            </a:r>
            <a:r>
              <a:rPr lang="en-US" dirty="0" smtClean="0"/>
              <a:t>in the project area</a:t>
            </a:r>
            <a:r>
              <a:rPr lang="en-US" sz="2800" dirty="0" smtClean="0">
                <a:latin typeface="+mn-lt"/>
              </a:rPr>
              <a:t>. Judging </a:t>
            </a:r>
            <a:r>
              <a:rPr lang="en-US" sz="2800" dirty="0">
                <a:latin typeface="+mn-lt"/>
              </a:rPr>
              <a:t>exposes </a:t>
            </a:r>
            <a:r>
              <a:rPr lang="en-US" sz="2800" dirty="0" smtClean="0">
                <a:latin typeface="+mn-lt"/>
              </a:rPr>
              <a:t>youth </a:t>
            </a:r>
            <a:r>
              <a:rPr lang="en-US" sz="2800" dirty="0">
                <a:latin typeface="+mn-lt"/>
              </a:rPr>
              <a:t>to team work, effective communication skills, analytical thinking </a:t>
            </a:r>
            <a:r>
              <a:rPr lang="en-US" sz="2800" dirty="0" smtClean="0">
                <a:latin typeface="+mn-lt"/>
              </a:rPr>
              <a:t>and builds confidence </a:t>
            </a:r>
            <a:r>
              <a:rPr lang="en-US" sz="2800" dirty="0">
                <a:latin typeface="+mn-lt"/>
              </a:rPr>
              <a:t>to </a:t>
            </a:r>
            <a:r>
              <a:rPr lang="en-US" sz="2800" dirty="0" smtClean="0">
                <a:latin typeface="+mn-lt"/>
              </a:rPr>
              <a:t>defend decisions</a:t>
            </a:r>
            <a:r>
              <a:rPr lang="en-US" sz="2800" dirty="0">
                <a:latin typeface="+mn-lt"/>
              </a:rPr>
              <a:t>. </a:t>
            </a:r>
            <a:endParaRPr lang="en-US" sz="2800" dirty="0" smtClean="0">
              <a:latin typeface="+mn-lt"/>
            </a:endParaRPr>
          </a:p>
          <a:p>
            <a:pPr marL="0" indent="0">
              <a:buNone/>
            </a:pPr>
            <a:endParaRPr lang="en-US" dirty="0"/>
          </a:p>
          <a:p>
            <a:pPr marL="0" indent="0">
              <a:buNone/>
            </a:pPr>
            <a:r>
              <a:rPr lang="en-US" sz="2800" dirty="0" smtClean="0">
                <a:latin typeface="+mn-lt"/>
              </a:rPr>
              <a:t>Developing </a:t>
            </a:r>
            <a:r>
              <a:rPr lang="en-US" sz="2800" dirty="0">
                <a:latin typeface="+mn-lt"/>
              </a:rPr>
              <a:t>these skills will benefit </a:t>
            </a:r>
            <a:r>
              <a:rPr lang="en-US" sz="2800" dirty="0" smtClean="0">
                <a:latin typeface="+mn-lt"/>
              </a:rPr>
              <a:t>youth in </a:t>
            </a:r>
            <a:r>
              <a:rPr lang="en-US" sz="2800" dirty="0">
                <a:latin typeface="+mn-lt"/>
              </a:rPr>
              <a:t>almost every other area of </a:t>
            </a:r>
            <a:r>
              <a:rPr lang="en-US" sz="2800" dirty="0" smtClean="0">
                <a:latin typeface="+mn-lt"/>
              </a:rPr>
              <a:t>life</a:t>
            </a:r>
            <a:r>
              <a:rPr lang="en-US" sz="2800" dirty="0">
                <a:latin typeface="+mn-lt"/>
              </a:rPr>
              <a:t>, both now and in the future. </a:t>
            </a:r>
          </a:p>
        </p:txBody>
      </p:sp>
    </p:spTree>
    <p:extLst>
      <p:ext uri="{BB962C8B-B14F-4D97-AF65-F5344CB8AC3E}">
        <p14:creationId xmlns:p14="http://schemas.microsoft.com/office/powerpoint/2010/main" val="12275793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mn-lt"/>
              </a:rPr>
              <a:t>Oral Reasons </a:t>
            </a:r>
            <a:r>
              <a:rPr lang="en-US" sz="2800" dirty="0">
                <a:latin typeface="+mn-lt"/>
              </a:rPr>
              <a:t>Etiquette Factors </a:t>
            </a:r>
            <a:br>
              <a:rPr lang="en-US" sz="2800" dirty="0">
                <a:latin typeface="+mn-lt"/>
              </a:rPr>
            </a:br>
            <a:endParaRPr lang="en-US" sz="2800" dirty="0">
              <a:latin typeface="+mn-lt"/>
            </a:endParaRPr>
          </a:p>
        </p:txBody>
      </p:sp>
      <p:sp>
        <p:nvSpPr>
          <p:cNvPr id="3" name="Content Placeholder 2"/>
          <p:cNvSpPr>
            <a:spLocks noGrp="1"/>
          </p:cNvSpPr>
          <p:nvPr>
            <p:ph idx="1"/>
          </p:nvPr>
        </p:nvSpPr>
        <p:spPr>
          <a:xfrm>
            <a:off x="381000" y="990600"/>
            <a:ext cx="8305800" cy="5867400"/>
          </a:xfrm>
        </p:spPr>
        <p:txBody>
          <a:bodyPr>
            <a:noAutofit/>
          </a:bodyPr>
          <a:lstStyle/>
          <a:p>
            <a:pPr marL="0" indent="0">
              <a:buNone/>
            </a:pPr>
            <a:r>
              <a:rPr lang="en-US" sz="2400" dirty="0" smtClean="0"/>
              <a:t>Be </a:t>
            </a:r>
            <a:r>
              <a:rPr lang="en-US" sz="2400" dirty="0"/>
              <a:t>prompt. When it is your turn to give a set of reasons, do not keep the official waiting. If you find yourself being rushed, just ask the official to extend your </a:t>
            </a:r>
            <a:r>
              <a:rPr lang="en-US" sz="2400" dirty="0" smtClean="0"/>
              <a:t>time.</a:t>
            </a:r>
          </a:p>
          <a:p>
            <a:pPr marL="0" indent="0">
              <a:buNone/>
            </a:pPr>
            <a:endParaRPr lang="en-US" sz="2400" dirty="0"/>
          </a:p>
          <a:p>
            <a:pPr marL="0" indent="0">
              <a:buNone/>
            </a:pPr>
            <a:r>
              <a:rPr lang="en-US" sz="2400" dirty="0" smtClean="0"/>
              <a:t>Never </a:t>
            </a:r>
            <a:r>
              <a:rPr lang="en-US" sz="2400" dirty="0"/>
              <a:t>carry a notebook during your reasons. </a:t>
            </a:r>
            <a:r>
              <a:rPr lang="en-US" sz="2400" dirty="0" smtClean="0"/>
              <a:t>Do not chew gum, play with hair, or do things that can distract from your presentation. </a:t>
            </a:r>
            <a:endParaRPr lang="en-US" sz="2400" dirty="0"/>
          </a:p>
          <a:p>
            <a:pPr marL="0" indent="0">
              <a:buNone/>
            </a:pPr>
            <a:endParaRPr lang="en-US" sz="2400" dirty="0" smtClean="0"/>
          </a:p>
          <a:p>
            <a:pPr marL="0" indent="0">
              <a:buNone/>
            </a:pPr>
            <a:r>
              <a:rPr lang="en-US" sz="2400" dirty="0" smtClean="0"/>
              <a:t>Enter </a:t>
            </a:r>
            <a:r>
              <a:rPr lang="en-US" sz="2400" dirty="0"/>
              <a:t>the reason room with an air of confidence but </a:t>
            </a:r>
            <a:r>
              <a:rPr lang="en-US" sz="2400" dirty="0" smtClean="0"/>
              <a:t>do not over do it. Look </a:t>
            </a:r>
            <a:r>
              <a:rPr lang="en-US" sz="2400" dirty="0"/>
              <a:t>the official </a:t>
            </a:r>
            <a:r>
              <a:rPr lang="en-US" sz="2400" dirty="0" smtClean="0"/>
              <a:t>in </a:t>
            </a:r>
            <a:r>
              <a:rPr lang="en-US" sz="2400" dirty="0"/>
              <a:t>the eye, or at least give that impression. Above all, do not let your eyes wander. </a:t>
            </a:r>
          </a:p>
          <a:p>
            <a:pPr marL="0" indent="0">
              <a:buNone/>
            </a:pPr>
            <a:endParaRPr lang="en-US" sz="2400" dirty="0" smtClean="0"/>
          </a:p>
          <a:p>
            <a:pPr marL="0" indent="0">
              <a:buNone/>
            </a:pPr>
            <a:r>
              <a:rPr lang="en-US" sz="2400" dirty="0" smtClean="0"/>
              <a:t>Do not go over two </a:t>
            </a:r>
            <a:r>
              <a:rPr lang="en-US" sz="2400" dirty="0"/>
              <a:t>minutes on a set of reasons. This is a rule for most collegiate judging contests. </a:t>
            </a:r>
            <a:endParaRPr lang="en-US" sz="2400" dirty="0" smtClean="0"/>
          </a:p>
          <a:p>
            <a:pPr marL="0" indent="0">
              <a:buNone/>
            </a:pPr>
            <a:endParaRPr lang="en-US" sz="2400" dirty="0"/>
          </a:p>
        </p:txBody>
      </p:sp>
    </p:spTree>
    <p:extLst>
      <p:ext uri="{BB962C8B-B14F-4D97-AF65-F5344CB8AC3E}">
        <p14:creationId xmlns:p14="http://schemas.microsoft.com/office/powerpoint/2010/main" val="20676713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“Feeling” words are not as strong as descriptive words when presenting oral reasons. </a:t>
            </a:r>
          </a:p>
          <a:p>
            <a:pPr marL="0" indent="0">
              <a:buNone/>
            </a:pPr>
            <a:endParaRPr lang="en-US" dirty="0"/>
          </a:p>
          <a:p>
            <a:pPr marL="0" indent="0">
              <a:buNone/>
            </a:pPr>
            <a:r>
              <a:rPr lang="en-US" dirty="0" smtClean="0"/>
              <a:t>kind of, better animal, number 1– </a:t>
            </a:r>
            <a:r>
              <a:rPr lang="en-US" dirty="0"/>
              <a:t>instead </a:t>
            </a:r>
            <a:r>
              <a:rPr lang="en-US" dirty="0" smtClean="0"/>
              <a:t>say - 1 is </a:t>
            </a:r>
          </a:p>
          <a:p>
            <a:pPr marL="0" indent="0">
              <a:buNone/>
            </a:pPr>
            <a:endParaRPr lang="en-US" dirty="0"/>
          </a:p>
          <a:p>
            <a:pPr marL="0" indent="0">
              <a:buNone/>
            </a:pPr>
            <a:r>
              <a:rPr lang="en-US" dirty="0"/>
              <a:t>Do not use </a:t>
            </a:r>
            <a:r>
              <a:rPr lang="en-US" dirty="0" smtClean="0"/>
              <a:t>“it” </a:t>
            </a:r>
            <a:r>
              <a:rPr lang="en-US" dirty="0"/>
              <a:t>every </a:t>
            </a:r>
            <a:r>
              <a:rPr lang="en-US" dirty="0" smtClean="0"/>
              <a:t>item has a descriptive alternative . </a:t>
            </a:r>
            <a:endParaRPr lang="en-US" dirty="0"/>
          </a:p>
          <a:p>
            <a:pPr marL="0" indent="0">
              <a:buNone/>
            </a:pPr>
            <a:endParaRPr lang="en-US" dirty="0" smtClean="0"/>
          </a:p>
          <a:p>
            <a:pPr marL="0" indent="0">
              <a:buNone/>
            </a:pPr>
            <a:r>
              <a:rPr lang="en-US" dirty="0" smtClean="0"/>
              <a:t>These </a:t>
            </a:r>
            <a:r>
              <a:rPr lang="en-US" dirty="0"/>
              <a:t>words tend to be weak: </a:t>
            </a:r>
            <a:r>
              <a:rPr lang="en-US" dirty="0" smtClean="0"/>
              <a:t>placing</a:t>
            </a:r>
            <a:r>
              <a:rPr lang="en-US" dirty="0"/>
              <a:t>, criticizing, </a:t>
            </a:r>
            <a:r>
              <a:rPr lang="en-US" dirty="0" smtClean="0"/>
              <a:t>faulting. </a:t>
            </a:r>
            <a:r>
              <a:rPr lang="en-US" dirty="0"/>
              <a:t>Instead, say </a:t>
            </a:r>
            <a:r>
              <a:rPr lang="en-US" dirty="0" smtClean="0"/>
              <a:t>I place, </a:t>
            </a:r>
            <a:r>
              <a:rPr lang="en-US" dirty="0"/>
              <a:t>I fault, I </a:t>
            </a:r>
            <a:r>
              <a:rPr lang="en-US" dirty="0" smtClean="0"/>
              <a:t>criticize,</a:t>
            </a:r>
            <a:endParaRPr lang="en-US" dirty="0"/>
          </a:p>
          <a:p>
            <a:endParaRPr lang="en-US" dirty="0"/>
          </a:p>
        </p:txBody>
      </p:sp>
    </p:spTree>
    <p:extLst>
      <p:ext uri="{BB962C8B-B14F-4D97-AF65-F5344CB8AC3E}">
        <p14:creationId xmlns:p14="http://schemas.microsoft.com/office/powerpoint/2010/main" val="40679471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mn-lt"/>
              </a:rPr>
              <a:t>Transitions </a:t>
            </a:r>
            <a:r>
              <a:rPr lang="en-US" sz="2800" dirty="0">
                <a:latin typeface="+mn-lt"/>
              </a:rPr>
              <a:t/>
            </a:r>
            <a:br>
              <a:rPr lang="en-US" sz="2800" dirty="0">
                <a:latin typeface="+mn-lt"/>
              </a:rPr>
            </a:br>
            <a:endParaRPr lang="en-US" sz="2800" dirty="0">
              <a:latin typeface="+mn-lt"/>
            </a:endParaRPr>
          </a:p>
        </p:txBody>
      </p:sp>
      <p:sp>
        <p:nvSpPr>
          <p:cNvPr id="3" name="Content Placeholder 2"/>
          <p:cNvSpPr>
            <a:spLocks noGrp="1"/>
          </p:cNvSpPr>
          <p:nvPr>
            <p:ph idx="1"/>
          </p:nvPr>
        </p:nvSpPr>
        <p:spPr/>
        <p:txBody>
          <a:bodyPr numCol="1">
            <a:normAutofit fontScale="85000" lnSpcReduction="20000"/>
          </a:bodyPr>
          <a:lstStyle/>
          <a:p>
            <a:pPr marL="0" indent="0">
              <a:buNone/>
            </a:pPr>
            <a:r>
              <a:rPr lang="en-US" sz="2800" dirty="0" smtClean="0">
                <a:latin typeface="+mn-lt"/>
              </a:rPr>
              <a:t>There </a:t>
            </a:r>
            <a:r>
              <a:rPr lang="en-US" sz="2800" dirty="0">
                <a:latin typeface="+mn-lt"/>
              </a:rPr>
              <a:t>are many words and phrases to use as transitions from one pair to another or one topic to another. </a:t>
            </a:r>
            <a:endParaRPr lang="en-US" sz="2800" dirty="0" smtClean="0">
              <a:latin typeface="+mn-lt"/>
            </a:endParaRPr>
          </a:p>
          <a:p>
            <a:pPr marL="0" indent="0">
              <a:buNone/>
            </a:pPr>
            <a:endParaRPr lang="en-US" sz="2800" dirty="0">
              <a:latin typeface="+mn-lt"/>
            </a:endParaRPr>
          </a:p>
          <a:p>
            <a:pPr marL="137160" indent="0">
              <a:buNone/>
            </a:pPr>
            <a:r>
              <a:rPr lang="en-US" sz="2800" dirty="0" smtClean="0">
                <a:latin typeface="+mn-lt"/>
              </a:rPr>
              <a:t>When </a:t>
            </a:r>
            <a:r>
              <a:rPr lang="en-US" sz="2800" dirty="0">
                <a:latin typeface="+mn-lt"/>
              </a:rPr>
              <a:t>compared to </a:t>
            </a:r>
            <a:r>
              <a:rPr lang="en-US" sz="2800" dirty="0" smtClean="0">
                <a:latin typeface="+mn-lt"/>
              </a:rPr>
              <a:t>peers in the class	</a:t>
            </a:r>
          </a:p>
          <a:p>
            <a:pPr marL="137160" indent="0">
              <a:buNone/>
            </a:pPr>
            <a:r>
              <a:rPr lang="en-US" sz="2800" dirty="0" smtClean="0">
                <a:latin typeface="+mn-lt"/>
              </a:rPr>
              <a:t>In </a:t>
            </a:r>
            <a:r>
              <a:rPr lang="en-US" sz="2800" dirty="0">
                <a:latin typeface="+mn-lt"/>
              </a:rPr>
              <a:t>addition to </a:t>
            </a:r>
            <a:r>
              <a:rPr lang="en-US" sz="2800" dirty="0" smtClean="0">
                <a:latin typeface="+mn-lt"/>
              </a:rPr>
              <a:t>			Not </a:t>
            </a:r>
            <a:r>
              <a:rPr lang="en-US" sz="2800" dirty="0">
                <a:latin typeface="+mn-lt"/>
              </a:rPr>
              <a:t>only </a:t>
            </a:r>
          </a:p>
          <a:p>
            <a:pPr marL="137160" indent="0">
              <a:buNone/>
            </a:pPr>
            <a:r>
              <a:rPr lang="en-US" sz="2800" dirty="0">
                <a:latin typeface="+mn-lt"/>
              </a:rPr>
              <a:t>Granted </a:t>
            </a:r>
            <a:r>
              <a:rPr lang="en-US" sz="2800" dirty="0" smtClean="0">
                <a:latin typeface="+mn-lt"/>
              </a:rPr>
              <a:t>				Shifting </a:t>
            </a:r>
            <a:r>
              <a:rPr lang="en-US" sz="2800" dirty="0">
                <a:latin typeface="+mn-lt"/>
              </a:rPr>
              <a:t>focus to </a:t>
            </a:r>
          </a:p>
          <a:p>
            <a:pPr marL="137160" indent="0">
              <a:buNone/>
            </a:pPr>
            <a:r>
              <a:rPr lang="en-US" sz="2800" dirty="0">
                <a:latin typeface="+mn-lt"/>
              </a:rPr>
              <a:t>Moving on </a:t>
            </a:r>
            <a:r>
              <a:rPr lang="en-US" sz="2800" dirty="0" smtClean="0">
                <a:latin typeface="+mn-lt"/>
              </a:rPr>
              <a:t>				I </a:t>
            </a:r>
            <a:r>
              <a:rPr lang="en-US" sz="2800" dirty="0">
                <a:latin typeface="+mn-lt"/>
              </a:rPr>
              <a:t>concede </a:t>
            </a:r>
          </a:p>
          <a:p>
            <a:pPr marL="137160" indent="0">
              <a:buNone/>
            </a:pPr>
            <a:r>
              <a:rPr lang="en-US" sz="2800" dirty="0">
                <a:latin typeface="+mn-lt"/>
              </a:rPr>
              <a:t>True </a:t>
            </a:r>
            <a:r>
              <a:rPr lang="en-US" sz="2800" dirty="0" smtClean="0">
                <a:latin typeface="+mn-lt"/>
              </a:rPr>
              <a:t>					Yes </a:t>
            </a:r>
            <a:endParaRPr lang="en-US" sz="2800" dirty="0">
              <a:latin typeface="+mn-lt"/>
            </a:endParaRPr>
          </a:p>
          <a:p>
            <a:pPr marL="137160" indent="0">
              <a:buNone/>
            </a:pPr>
            <a:r>
              <a:rPr lang="en-US" sz="2800" dirty="0">
                <a:latin typeface="+mn-lt"/>
              </a:rPr>
              <a:t>Admittedly </a:t>
            </a:r>
            <a:r>
              <a:rPr lang="en-US" sz="2800" dirty="0" smtClean="0">
                <a:latin typeface="+mn-lt"/>
              </a:rPr>
              <a:t>				I </a:t>
            </a:r>
            <a:r>
              <a:rPr lang="en-US" sz="2800" dirty="0">
                <a:latin typeface="+mn-lt"/>
              </a:rPr>
              <a:t>recognize </a:t>
            </a:r>
          </a:p>
          <a:p>
            <a:pPr marL="137160" indent="0">
              <a:buNone/>
            </a:pPr>
            <a:r>
              <a:rPr lang="en-US" sz="2800" dirty="0">
                <a:latin typeface="+mn-lt"/>
              </a:rPr>
              <a:t>Now I realize </a:t>
            </a:r>
            <a:r>
              <a:rPr lang="en-US" sz="2800" dirty="0" smtClean="0">
                <a:latin typeface="+mn-lt"/>
              </a:rPr>
              <a:t>			But</a:t>
            </a:r>
            <a:r>
              <a:rPr lang="en-US" sz="2800" dirty="0">
                <a:latin typeface="+mn-lt"/>
              </a:rPr>
              <a:t>, nonetheless </a:t>
            </a:r>
          </a:p>
          <a:p>
            <a:pPr marL="137160" indent="0">
              <a:buNone/>
            </a:pPr>
            <a:r>
              <a:rPr lang="en-US" sz="2800" dirty="0">
                <a:latin typeface="+mn-lt"/>
              </a:rPr>
              <a:t>However </a:t>
            </a:r>
            <a:r>
              <a:rPr lang="en-US" sz="2800" dirty="0" smtClean="0">
                <a:latin typeface="+mn-lt"/>
              </a:rPr>
              <a:t>				Nevertheless </a:t>
            </a:r>
            <a:endParaRPr lang="en-US" sz="2800" dirty="0">
              <a:latin typeface="+mn-lt"/>
            </a:endParaRPr>
          </a:p>
          <a:p>
            <a:pPr marL="137160" indent="0">
              <a:buNone/>
            </a:pPr>
            <a:r>
              <a:rPr lang="en-US" sz="2800" dirty="0">
                <a:latin typeface="+mn-lt"/>
              </a:rPr>
              <a:t>But even so </a:t>
            </a:r>
            <a:r>
              <a:rPr lang="en-US" dirty="0"/>
              <a:t>				</a:t>
            </a:r>
            <a:r>
              <a:rPr lang="en-US" dirty="0" smtClean="0"/>
              <a:t>I </a:t>
            </a:r>
            <a:r>
              <a:rPr lang="en-US" dirty="0"/>
              <a:t>do not deny </a:t>
            </a:r>
          </a:p>
          <a:p>
            <a:pPr marL="137160" indent="0">
              <a:buNone/>
            </a:pPr>
            <a:endParaRPr lang="en-US" sz="2800" dirty="0">
              <a:latin typeface="+mn-lt"/>
            </a:endParaRPr>
          </a:p>
        </p:txBody>
      </p:sp>
    </p:spTree>
    <p:extLst>
      <p:ext uri="{BB962C8B-B14F-4D97-AF65-F5344CB8AC3E}">
        <p14:creationId xmlns:p14="http://schemas.microsoft.com/office/powerpoint/2010/main" val="23340328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37160" indent="0">
              <a:buNone/>
            </a:pPr>
            <a:r>
              <a:rPr lang="en-US" dirty="0" smtClean="0"/>
              <a:t>When taking notes for a set of reasons class you will need to make notes on each pairing of items.</a:t>
            </a:r>
          </a:p>
          <a:p>
            <a:pPr marL="137160" indent="0">
              <a:buNone/>
            </a:pPr>
            <a:endParaRPr lang="en-US" dirty="0" smtClean="0"/>
          </a:p>
          <a:p>
            <a:pPr marL="137160" indent="0">
              <a:buNone/>
            </a:pPr>
            <a:r>
              <a:rPr lang="en-US" dirty="0" smtClean="0"/>
              <a:t>General statements</a:t>
            </a:r>
          </a:p>
          <a:p>
            <a:pPr marL="137160" indent="0">
              <a:buNone/>
            </a:pPr>
            <a:r>
              <a:rPr lang="en-US" dirty="0" smtClean="0"/>
              <a:t>Reinforcements</a:t>
            </a:r>
          </a:p>
          <a:p>
            <a:pPr marL="137160" indent="0">
              <a:buNone/>
            </a:pPr>
            <a:r>
              <a:rPr lang="en-US" dirty="0" smtClean="0"/>
              <a:t>Grants</a:t>
            </a:r>
          </a:p>
          <a:p>
            <a:pPr marL="137160" indent="0">
              <a:buNone/>
            </a:pPr>
            <a:r>
              <a:rPr lang="en-US" dirty="0" smtClean="0"/>
              <a:t>Criticisms </a:t>
            </a:r>
          </a:p>
          <a:p>
            <a:pPr marL="137160" indent="0">
              <a:buNone/>
            </a:pPr>
            <a:endParaRPr lang="en-US" dirty="0"/>
          </a:p>
        </p:txBody>
      </p:sp>
    </p:spTree>
    <p:extLst>
      <p:ext uri="{BB962C8B-B14F-4D97-AF65-F5344CB8AC3E}">
        <p14:creationId xmlns:p14="http://schemas.microsoft.com/office/powerpoint/2010/main" val="933811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2800" dirty="0">
              <a:latin typeface="+mn-lt"/>
            </a:endParaRPr>
          </a:p>
        </p:txBody>
      </p:sp>
      <p:sp>
        <p:nvSpPr>
          <p:cNvPr id="3" name="Content Placeholder 2"/>
          <p:cNvSpPr>
            <a:spLocks noGrp="1"/>
          </p:cNvSpPr>
          <p:nvPr>
            <p:ph idx="1"/>
          </p:nvPr>
        </p:nvSpPr>
        <p:spPr/>
        <p:txBody>
          <a:bodyPr>
            <a:normAutofit/>
          </a:bodyPr>
          <a:lstStyle/>
          <a:p>
            <a:pPr marL="137160" indent="0">
              <a:buNone/>
            </a:pPr>
            <a:r>
              <a:rPr lang="en-US" sz="2800" b="1" dirty="0" smtClean="0">
                <a:latin typeface="+mn-lt"/>
              </a:rPr>
              <a:t>General </a:t>
            </a:r>
            <a:r>
              <a:rPr lang="en-US" sz="2800" b="1" dirty="0">
                <a:latin typeface="+mn-lt"/>
              </a:rPr>
              <a:t>statement: </a:t>
            </a:r>
            <a:r>
              <a:rPr lang="en-US" sz="2800" dirty="0">
                <a:latin typeface="+mn-lt"/>
              </a:rPr>
              <a:t>The most important factors for placing the pair </a:t>
            </a:r>
            <a:r>
              <a:rPr lang="en-US" sz="2800" dirty="0" smtClean="0">
                <a:latin typeface="+mn-lt"/>
              </a:rPr>
              <a:t>on this day. </a:t>
            </a:r>
          </a:p>
          <a:p>
            <a:pPr marL="137160" indent="0">
              <a:buNone/>
            </a:pPr>
            <a:endParaRPr lang="en-US" dirty="0"/>
          </a:p>
          <a:p>
            <a:pPr marL="137160" indent="0">
              <a:buNone/>
            </a:pPr>
            <a:r>
              <a:rPr lang="en-US" sz="2800" dirty="0" smtClean="0">
                <a:latin typeface="+mn-lt"/>
              </a:rPr>
              <a:t>In </a:t>
            </a:r>
            <a:r>
              <a:rPr lang="en-US" sz="2800" dirty="0">
                <a:latin typeface="+mn-lt"/>
              </a:rPr>
              <a:t>my top pair of heavier muscled, red steers, I placed 1 over 2 because he is thicker made and more adequate in his finish</a:t>
            </a:r>
            <a:r>
              <a:rPr lang="en-US" sz="2800" dirty="0" smtClean="0">
                <a:latin typeface="+mn-lt"/>
              </a:rPr>
              <a:t>. </a:t>
            </a:r>
            <a:endParaRPr lang="en-US" sz="2800" dirty="0">
              <a:latin typeface="+mn-lt"/>
            </a:endParaRPr>
          </a:p>
        </p:txBody>
      </p:sp>
    </p:spTree>
    <p:extLst>
      <p:ext uri="{BB962C8B-B14F-4D97-AF65-F5344CB8AC3E}">
        <p14:creationId xmlns:p14="http://schemas.microsoft.com/office/powerpoint/2010/main" val="27706834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37160" indent="0">
              <a:buNone/>
            </a:pPr>
            <a:r>
              <a:rPr lang="en-US" b="1" dirty="0"/>
              <a:t>Reinforcements: </a:t>
            </a:r>
            <a:r>
              <a:rPr lang="en-US" dirty="0"/>
              <a:t>Go into more detail to back up the general statement. </a:t>
            </a:r>
            <a:endParaRPr lang="en-US" dirty="0" smtClean="0"/>
          </a:p>
          <a:p>
            <a:pPr marL="137160" indent="0">
              <a:buNone/>
            </a:pPr>
            <a:endParaRPr lang="en-US" dirty="0"/>
          </a:p>
          <a:p>
            <a:pPr marL="137160" indent="0">
              <a:buNone/>
            </a:pPr>
            <a:r>
              <a:rPr lang="en-US" dirty="0"/>
              <a:t>In my top pair of heavier muscled, red steers, I placed 1 over 2 because he is thicker made and more adequate in his </a:t>
            </a:r>
            <a:r>
              <a:rPr lang="en-US" dirty="0" smtClean="0"/>
              <a:t>finish from hooks to pins. The number one steer also carried a desirable amount of finish overall on this day.</a:t>
            </a:r>
            <a:endParaRPr lang="en-US" dirty="0"/>
          </a:p>
          <a:p>
            <a:endParaRPr lang="en-US" dirty="0"/>
          </a:p>
        </p:txBody>
      </p:sp>
    </p:spTree>
    <p:extLst>
      <p:ext uri="{BB962C8B-B14F-4D97-AF65-F5344CB8AC3E}">
        <p14:creationId xmlns:p14="http://schemas.microsoft.com/office/powerpoint/2010/main" val="25190615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37160" indent="0">
              <a:buNone/>
            </a:pPr>
            <a:r>
              <a:rPr lang="en-US" b="1" dirty="0"/>
              <a:t>Grants: </a:t>
            </a:r>
            <a:r>
              <a:rPr lang="en-US" dirty="0"/>
              <a:t>Grant the biggest assets first. </a:t>
            </a:r>
            <a:endParaRPr lang="en-US" dirty="0" smtClean="0"/>
          </a:p>
          <a:p>
            <a:pPr marL="137160" indent="0">
              <a:buNone/>
            </a:pPr>
            <a:endParaRPr lang="en-US" dirty="0"/>
          </a:p>
          <a:p>
            <a:pPr marL="137160" indent="0">
              <a:buNone/>
            </a:pPr>
            <a:r>
              <a:rPr lang="en-US" dirty="0"/>
              <a:t>I realize that 2 is a trimmer steer and should display a carcass with a </a:t>
            </a:r>
            <a:r>
              <a:rPr lang="en-US" dirty="0" smtClean="0"/>
              <a:t>higher </a:t>
            </a:r>
            <a:r>
              <a:rPr lang="en-US" dirty="0" smtClean="0"/>
              <a:t>yield </a:t>
            </a:r>
            <a:r>
              <a:rPr lang="en-US" dirty="0"/>
              <a:t>grade.</a:t>
            </a:r>
          </a:p>
          <a:p>
            <a:endParaRPr lang="en-US" dirty="0"/>
          </a:p>
        </p:txBody>
      </p:sp>
    </p:spTree>
    <p:extLst>
      <p:ext uri="{BB962C8B-B14F-4D97-AF65-F5344CB8AC3E}">
        <p14:creationId xmlns:p14="http://schemas.microsoft.com/office/powerpoint/2010/main" val="2623471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37160" indent="0">
              <a:buNone/>
            </a:pPr>
            <a:r>
              <a:rPr lang="en-US" b="1" dirty="0"/>
              <a:t>Criticisms: </a:t>
            </a:r>
            <a:r>
              <a:rPr lang="en-US" dirty="0"/>
              <a:t>List the primary reasons for the lower</a:t>
            </a:r>
            <a:r>
              <a:rPr lang="en-US" baseline="30000" dirty="0"/>
              <a:t> </a:t>
            </a:r>
            <a:r>
              <a:rPr lang="en-US" dirty="0"/>
              <a:t>placing individual to be in that position. </a:t>
            </a:r>
            <a:endParaRPr lang="en-US" dirty="0" smtClean="0"/>
          </a:p>
          <a:p>
            <a:pPr marL="137160" indent="0">
              <a:buNone/>
            </a:pPr>
            <a:endParaRPr lang="en-US" dirty="0"/>
          </a:p>
          <a:p>
            <a:pPr marL="137160" indent="0">
              <a:buNone/>
            </a:pPr>
            <a:r>
              <a:rPr lang="en-US" dirty="0"/>
              <a:t>However, his cutability works to his disadvantage as he is less likely to receive a choice stamp.</a:t>
            </a:r>
          </a:p>
          <a:p>
            <a:endParaRPr lang="en-US" dirty="0"/>
          </a:p>
        </p:txBody>
      </p:sp>
    </p:spTree>
    <p:extLst>
      <p:ext uri="{BB962C8B-B14F-4D97-AF65-F5344CB8AC3E}">
        <p14:creationId xmlns:p14="http://schemas.microsoft.com/office/powerpoint/2010/main" val="24968444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 it all together</a:t>
            </a:r>
            <a:endParaRPr lang="en-US" dirty="0"/>
          </a:p>
        </p:txBody>
      </p:sp>
      <p:sp>
        <p:nvSpPr>
          <p:cNvPr id="3" name="Content Placeholder 2"/>
          <p:cNvSpPr>
            <a:spLocks noGrp="1"/>
          </p:cNvSpPr>
          <p:nvPr>
            <p:ph idx="1"/>
          </p:nvPr>
        </p:nvSpPr>
        <p:spPr/>
        <p:txBody>
          <a:bodyPr/>
          <a:lstStyle/>
          <a:p>
            <a:pPr marL="137160" indent="0">
              <a:buNone/>
            </a:pPr>
            <a:r>
              <a:rPr lang="en-US" dirty="0"/>
              <a:t>In my top pair of heavier muscled, red steers, I placed 1 over 2 because he is thicker made and more adequate in his finish from hooks to pins. The number one steer also carried a desirable amount of finish overall on this </a:t>
            </a:r>
            <a:r>
              <a:rPr lang="en-US" dirty="0" smtClean="0"/>
              <a:t>day.  I </a:t>
            </a:r>
            <a:r>
              <a:rPr lang="en-US" dirty="0"/>
              <a:t>realize that 2 is a trimmer steer and should display a carcass with a superior yield grade</a:t>
            </a:r>
            <a:r>
              <a:rPr lang="en-US" dirty="0" smtClean="0"/>
              <a:t>.</a:t>
            </a:r>
            <a:r>
              <a:rPr lang="en-US" dirty="0"/>
              <a:t> However, </a:t>
            </a:r>
            <a:r>
              <a:rPr lang="en-US" dirty="0" smtClean="0"/>
              <a:t>this </a:t>
            </a:r>
            <a:r>
              <a:rPr lang="en-US" dirty="0"/>
              <a:t>works to his disadvantage as he is less likely to receive a choice stamp.</a:t>
            </a:r>
          </a:p>
          <a:p>
            <a:pPr marL="137160" indent="0">
              <a:buNone/>
            </a:pPr>
            <a:endParaRPr lang="en-US" dirty="0"/>
          </a:p>
          <a:p>
            <a:endParaRPr lang="en-US" dirty="0"/>
          </a:p>
          <a:p>
            <a:pPr marL="137160" indent="0">
              <a:buNone/>
            </a:pPr>
            <a:endParaRPr lang="en-US" dirty="0"/>
          </a:p>
          <a:p>
            <a:endParaRPr lang="en-US" dirty="0"/>
          </a:p>
        </p:txBody>
      </p:sp>
    </p:spTree>
    <p:extLst>
      <p:ext uri="{BB962C8B-B14F-4D97-AF65-F5344CB8AC3E}">
        <p14:creationId xmlns:p14="http://schemas.microsoft.com/office/powerpoint/2010/main" val="6801215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Reasons </a:t>
            </a:r>
            <a:endParaRPr lang="en-US" dirty="0"/>
          </a:p>
        </p:txBody>
      </p:sp>
      <p:sp>
        <p:nvSpPr>
          <p:cNvPr id="3" name="Content Placeholder 2"/>
          <p:cNvSpPr>
            <a:spLocks noGrp="1"/>
          </p:cNvSpPr>
          <p:nvPr>
            <p:ph idx="1"/>
          </p:nvPr>
        </p:nvSpPr>
        <p:spPr/>
        <p:txBody>
          <a:bodyPr/>
          <a:lstStyle/>
          <a:p>
            <a:pPr marL="137160" indent="0">
              <a:buNone/>
            </a:pPr>
            <a:r>
              <a:rPr lang="en-US" dirty="0" smtClean="0"/>
              <a:t>The key difference between oral and written reasons is that the youth has the ability to present their views in writing with correct grammar, spelling and legible penmanship.  Transitions, scoring and terminology are all the same for both oral and written reasons.</a:t>
            </a:r>
            <a:endParaRPr lang="en-US" dirty="0"/>
          </a:p>
        </p:txBody>
      </p:sp>
    </p:spTree>
    <p:extLst>
      <p:ext uri="{BB962C8B-B14F-4D97-AF65-F5344CB8AC3E}">
        <p14:creationId xmlns:p14="http://schemas.microsoft.com/office/powerpoint/2010/main" val="3388922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Five steps to preparing youth for Judging</a:t>
            </a:r>
            <a:endParaRPr lang="en-US" sz="2800" dirty="0"/>
          </a:p>
        </p:txBody>
      </p:sp>
      <p:sp>
        <p:nvSpPr>
          <p:cNvPr id="3" name="Content Placeholder 2"/>
          <p:cNvSpPr>
            <a:spLocks noGrp="1"/>
          </p:cNvSpPr>
          <p:nvPr>
            <p:ph idx="1"/>
          </p:nvPr>
        </p:nvSpPr>
        <p:spPr/>
        <p:txBody>
          <a:bodyPr>
            <a:normAutofit/>
          </a:bodyPr>
          <a:lstStyle/>
          <a:p>
            <a:pPr marL="0" indent="0">
              <a:buNone/>
            </a:pPr>
            <a:r>
              <a:rPr lang="en-US" sz="2800" dirty="0" smtClean="0"/>
              <a:t>Understanding of </a:t>
            </a:r>
            <a:r>
              <a:rPr lang="en-US" sz="2800" dirty="0"/>
              <a:t>the b</a:t>
            </a:r>
            <a:r>
              <a:rPr lang="en-US" sz="2800" dirty="0" smtClean="0"/>
              <a:t>asics of what is being judged (project area)</a:t>
            </a:r>
          </a:p>
          <a:p>
            <a:pPr marL="0" indent="0">
              <a:buNone/>
            </a:pPr>
            <a:r>
              <a:rPr lang="en-US" sz="2800" dirty="0" smtClean="0"/>
              <a:t>Consistent procedures for contest</a:t>
            </a:r>
          </a:p>
          <a:p>
            <a:pPr marL="0" indent="0">
              <a:buNone/>
            </a:pPr>
            <a:r>
              <a:rPr lang="en-US" sz="2800" dirty="0" smtClean="0"/>
              <a:t>Purposeful notes</a:t>
            </a:r>
          </a:p>
          <a:p>
            <a:pPr marL="0" indent="0">
              <a:buNone/>
            </a:pPr>
            <a:r>
              <a:rPr lang="en-US" sz="2800" dirty="0" smtClean="0"/>
              <a:t>Writing </a:t>
            </a:r>
            <a:r>
              <a:rPr lang="en-US" dirty="0" smtClean="0"/>
              <a:t>w</a:t>
            </a:r>
            <a:r>
              <a:rPr lang="en-US" sz="2800" dirty="0" smtClean="0"/>
              <a:t>ritten reasons </a:t>
            </a:r>
          </a:p>
          <a:p>
            <a:pPr marL="0" indent="0">
              <a:buNone/>
            </a:pPr>
            <a:r>
              <a:rPr lang="en-US" sz="2800" dirty="0" smtClean="0"/>
              <a:t>Presenting oral </a:t>
            </a:r>
            <a:r>
              <a:rPr lang="en-US" dirty="0"/>
              <a:t>r</a:t>
            </a:r>
            <a:r>
              <a:rPr lang="en-US" sz="2800" dirty="0" smtClean="0"/>
              <a:t>easons</a:t>
            </a:r>
            <a:endParaRPr lang="en-US" sz="2800" dirty="0"/>
          </a:p>
        </p:txBody>
      </p:sp>
    </p:spTree>
    <p:extLst>
      <p:ext uri="{BB962C8B-B14F-4D97-AF65-F5344CB8AC3E}">
        <p14:creationId xmlns:p14="http://schemas.microsoft.com/office/powerpoint/2010/main" val="39161939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37160" indent="0">
              <a:buNone/>
            </a:pPr>
            <a:r>
              <a:rPr lang="en-US" dirty="0" smtClean="0"/>
              <a:t>The judge takes the members ability to give good reasons, knowledge of essential qualities and organization of ideas.  The member’s use of descriptive vocabulary and general confidence.  </a:t>
            </a:r>
            <a:endParaRPr lang="en-US" dirty="0"/>
          </a:p>
        </p:txBody>
      </p:sp>
    </p:spTree>
    <p:extLst>
      <p:ext uri="{BB962C8B-B14F-4D97-AF65-F5344CB8AC3E}">
        <p14:creationId xmlns:p14="http://schemas.microsoft.com/office/powerpoint/2010/main" val="402682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r>
              <a:rPr lang="en-US" sz="2800" dirty="0">
                <a:latin typeface="+mn-lt"/>
              </a:rPr>
              <a:t>Judging is choosing between four selections and being able to explain </a:t>
            </a:r>
            <a:r>
              <a:rPr lang="en-US" sz="2800" dirty="0" smtClean="0">
                <a:latin typeface="+mn-lt"/>
              </a:rPr>
              <a:t>a </a:t>
            </a:r>
            <a:r>
              <a:rPr lang="en-US" sz="2800" dirty="0">
                <a:latin typeface="+mn-lt"/>
              </a:rPr>
              <a:t>placing </a:t>
            </a:r>
            <a:r>
              <a:rPr lang="en-US" sz="2800" dirty="0" smtClean="0">
                <a:latin typeface="+mn-lt"/>
              </a:rPr>
              <a:t>confidently</a:t>
            </a:r>
            <a:r>
              <a:rPr lang="en-US" sz="2800" dirty="0">
                <a:latin typeface="+mn-lt"/>
              </a:rPr>
              <a:t>.  It is not good vs. bad or right vs. wrong.  It is most ideal compared to least ideal. </a:t>
            </a:r>
            <a:endParaRPr lang="en-US" sz="2800" dirty="0" smtClean="0">
              <a:latin typeface="+mn-lt"/>
            </a:endParaRPr>
          </a:p>
          <a:p>
            <a:pPr marL="0" indent="0">
              <a:buNone/>
            </a:pPr>
            <a:r>
              <a:rPr lang="en-US" sz="2800" dirty="0" smtClean="0">
                <a:latin typeface="+mn-lt"/>
              </a:rPr>
              <a:t>Be </a:t>
            </a:r>
            <a:r>
              <a:rPr lang="en-US" sz="2800" dirty="0">
                <a:latin typeface="+mn-lt"/>
              </a:rPr>
              <a:t>sure to provide a challenging situation for a senior member while keeping in mind that you need to have a familiar topic for junior members.  A contest should cover a wide range of abilities and teach while challenging all </a:t>
            </a:r>
            <a:r>
              <a:rPr lang="en-US" sz="2800" dirty="0" smtClean="0">
                <a:latin typeface="+mn-lt"/>
              </a:rPr>
              <a:t>participants.</a:t>
            </a:r>
          </a:p>
          <a:p>
            <a:pPr marL="0" indent="0">
              <a:buNone/>
            </a:pPr>
            <a:endParaRPr lang="en-US" sz="2800" dirty="0" smtClean="0">
              <a:latin typeface="+mn-lt"/>
            </a:endParaRPr>
          </a:p>
          <a:p>
            <a:pPr marL="0" indent="0">
              <a:buNone/>
            </a:pPr>
            <a:endParaRPr lang="en-US" sz="2800" dirty="0">
              <a:latin typeface="+mn-lt"/>
            </a:endParaRPr>
          </a:p>
          <a:p>
            <a:endParaRPr lang="en-US" dirty="0"/>
          </a:p>
        </p:txBody>
      </p:sp>
    </p:spTree>
    <p:extLst>
      <p:ext uri="{BB962C8B-B14F-4D97-AF65-F5344CB8AC3E}">
        <p14:creationId xmlns:p14="http://schemas.microsoft.com/office/powerpoint/2010/main" val="18829397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37160" indent="0">
              <a:buNone/>
            </a:pPr>
            <a:r>
              <a:rPr lang="en-US" dirty="0"/>
              <a:t>Sound knowledge acquired through practice and experience in order to give effective reasons for a decisions made.</a:t>
            </a:r>
          </a:p>
          <a:p>
            <a:pPr marL="137160" indent="0">
              <a:buNone/>
            </a:pPr>
            <a:endParaRPr lang="en-US" dirty="0" smtClean="0"/>
          </a:p>
          <a:p>
            <a:pPr marL="137160" indent="0">
              <a:buNone/>
            </a:pPr>
            <a:r>
              <a:rPr lang="en-US" dirty="0" smtClean="0"/>
              <a:t>A </a:t>
            </a:r>
            <a:r>
              <a:rPr lang="en-US" dirty="0"/>
              <a:t>firmness to stand by and defend one's placing without offending or in any way implying that other decisions are inferior</a:t>
            </a:r>
            <a:r>
              <a:rPr lang="en-US" dirty="0" smtClean="0"/>
              <a:t>.</a:t>
            </a:r>
          </a:p>
          <a:p>
            <a:pPr marL="137160" indent="0">
              <a:buNone/>
            </a:pPr>
            <a:endParaRPr lang="en-US" dirty="0"/>
          </a:p>
          <a:p>
            <a:pPr marL="137160" indent="0">
              <a:buNone/>
            </a:pPr>
            <a:endParaRPr lang="en-US" dirty="0"/>
          </a:p>
          <a:p>
            <a:pPr marL="137160" indent="0">
              <a:buNone/>
            </a:pPr>
            <a:endParaRPr lang="en-US" dirty="0"/>
          </a:p>
        </p:txBody>
      </p:sp>
    </p:spTree>
    <p:extLst>
      <p:ext uri="{BB962C8B-B14F-4D97-AF65-F5344CB8AC3E}">
        <p14:creationId xmlns:p14="http://schemas.microsoft.com/office/powerpoint/2010/main" val="12686900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resources</a:t>
            </a:r>
            <a:endParaRPr lang="en-US" dirty="0"/>
          </a:p>
        </p:txBody>
      </p:sp>
      <p:sp>
        <p:nvSpPr>
          <p:cNvPr id="3" name="Content Placeholder 2"/>
          <p:cNvSpPr>
            <a:spLocks noGrp="1"/>
          </p:cNvSpPr>
          <p:nvPr>
            <p:ph idx="1"/>
          </p:nvPr>
        </p:nvSpPr>
        <p:spPr/>
        <p:txBody>
          <a:bodyPr>
            <a:normAutofit lnSpcReduction="10000"/>
          </a:bodyPr>
          <a:lstStyle/>
          <a:p>
            <a:pPr marL="137160" indent="0">
              <a:buNone/>
            </a:pPr>
            <a:r>
              <a:rPr lang="en-US" dirty="0" smtClean="0">
                <a:hlinkClick r:id="rId2"/>
              </a:rPr>
              <a:t>http</a:t>
            </a:r>
            <a:r>
              <a:rPr lang="en-US" dirty="0">
                <a:hlinkClick r:id="rId2"/>
              </a:rPr>
              <a:t>://4h.wsu.edu/EM2778CD/pdf/em4647E.pdf</a:t>
            </a:r>
            <a:r>
              <a:rPr lang="en-US" dirty="0"/>
              <a:t/>
            </a:r>
            <a:br>
              <a:rPr lang="en-US" dirty="0"/>
            </a:br>
            <a:r>
              <a:rPr lang="en-US" dirty="0" smtClean="0"/>
              <a:t>EM4647 – judging guide</a:t>
            </a:r>
          </a:p>
          <a:p>
            <a:pPr marL="137160" indent="0">
              <a:buNone/>
            </a:pPr>
            <a:r>
              <a:rPr lang="en-US" dirty="0"/>
              <a:t/>
            </a:r>
            <a:br>
              <a:rPr lang="en-US" dirty="0"/>
            </a:br>
            <a:r>
              <a:rPr lang="en-US" dirty="0">
                <a:hlinkClick r:id="rId3"/>
              </a:rPr>
              <a:t>http://www.four-h.purdue.edu/downloads/CDE%20(Judging%20contest)/4-H%20FFA%20Handbook%20rev.%209.10.pdf</a:t>
            </a:r>
            <a:r>
              <a:rPr lang="en-US" dirty="0"/>
              <a:t/>
            </a:r>
            <a:br>
              <a:rPr lang="en-US" dirty="0"/>
            </a:br>
            <a:r>
              <a:rPr lang="en-US" dirty="0" smtClean="0"/>
              <a:t>Page </a:t>
            </a:r>
            <a:r>
              <a:rPr lang="en-US" dirty="0"/>
              <a:t>17 is a </a:t>
            </a:r>
            <a:r>
              <a:rPr lang="en-US" dirty="0" smtClean="0"/>
              <a:t>good layout </a:t>
            </a:r>
            <a:r>
              <a:rPr lang="en-US" dirty="0"/>
              <a:t>of what to do </a:t>
            </a:r>
            <a:r>
              <a:rPr lang="en-US" dirty="0" smtClean="0"/>
              <a:t>starting two weeks </a:t>
            </a:r>
            <a:r>
              <a:rPr lang="en-US" dirty="0"/>
              <a:t>prior to </a:t>
            </a:r>
            <a:r>
              <a:rPr lang="en-US" dirty="0" smtClean="0"/>
              <a:t>the contest date</a:t>
            </a:r>
            <a:r>
              <a:rPr lang="en-US" dirty="0"/>
              <a:t/>
            </a:r>
            <a:br>
              <a:rPr lang="en-US" dirty="0"/>
            </a:br>
            <a:endParaRPr lang="en-US" dirty="0" smtClean="0"/>
          </a:p>
        </p:txBody>
      </p:sp>
    </p:spTree>
    <p:extLst>
      <p:ext uri="{BB962C8B-B14F-4D97-AF65-F5344CB8AC3E}">
        <p14:creationId xmlns:p14="http://schemas.microsoft.com/office/powerpoint/2010/main" val="4208953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Characteristics of a successful judge</a:t>
            </a:r>
            <a:br>
              <a:rPr lang="en-US" sz="2800" dirty="0"/>
            </a:br>
            <a:endParaRPr lang="en-US" sz="2800" dirty="0"/>
          </a:p>
        </p:txBody>
      </p:sp>
      <p:sp>
        <p:nvSpPr>
          <p:cNvPr id="3" name="Content Placeholder 2"/>
          <p:cNvSpPr>
            <a:spLocks noGrp="1"/>
          </p:cNvSpPr>
          <p:nvPr>
            <p:ph idx="1"/>
          </p:nvPr>
        </p:nvSpPr>
        <p:spPr>
          <a:xfrm>
            <a:off x="457200" y="990600"/>
            <a:ext cx="8229600" cy="5638800"/>
          </a:xfrm>
        </p:spPr>
        <p:txBody>
          <a:bodyPr>
            <a:noAutofit/>
          </a:bodyPr>
          <a:lstStyle/>
          <a:p>
            <a:pPr marL="137160" indent="0">
              <a:buNone/>
            </a:pPr>
            <a:r>
              <a:rPr lang="en-US" dirty="0" smtClean="0"/>
              <a:t>A knowledge </a:t>
            </a:r>
            <a:r>
              <a:rPr lang="en-US" dirty="0"/>
              <a:t>of </a:t>
            </a:r>
            <a:r>
              <a:rPr lang="en-US" dirty="0" smtClean="0"/>
              <a:t>the </a:t>
            </a:r>
            <a:r>
              <a:rPr lang="en-US" dirty="0"/>
              <a:t>standard of desirable and undesirable </a:t>
            </a:r>
            <a:r>
              <a:rPr lang="en-US" dirty="0" smtClean="0"/>
              <a:t>traits.</a:t>
            </a:r>
            <a:endParaRPr lang="en-US" dirty="0"/>
          </a:p>
          <a:p>
            <a:pPr marL="137160" indent="0">
              <a:buNone/>
            </a:pPr>
            <a:r>
              <a:rPr lang="en-US" dirty="0" smtClean="0"/>
              <a:t>Form </a:t>
            </a:r>
            <a:r>
              <a:rPr lang="en-US" dirty="0"/>
              <a:t>a mental image of </a:t>
            </a:r>
            <a:r>
              <a:rPr lang="en-US" dirty="0" smtClean="0"/>
              <a:t>several items </a:t>
            </a:r>
            <a:r>
              <a:rPr lang="en-US" dirty="0"/>
              <a:t>and </a:t>
            </a:r>
            <a:r>
              <a:rPr lang="en-US" dirty="0" smtClean="0"/>
              <a:t> </a:t>
            </a:r>
            <a:r>
              <a:rPr lang="en-US" dirty="0"/>
              <a:t>rank </a:t>
            </a:r>
            <a:r>
              <a:rPr lang="en-US" dirty="0" smtClean="0"/>
              <a:t>them.</a:t>
            </a:r>
            <a:endParaRPr lang="en-US" dirty="0"/>
          </a:p>
          <a:p>
            <a:pPr marL="137160" indent="0">
              <a:buNone/>
            </a:pPr>
            <a:r>
              <a:rPr lang="en-US" dirty="0" smtClean="0"/>
              <a:t>Reasoning that </a:t>
            </a:r>
            <a:r>
              <a:rPr lang="en-US" dirty="0"/>
              <a:t>takes into account practical </a:t>
            </a:r>
            <a:r>
              <a:rPr lang="en-US" dirty="0" smtClean="0"/>
              <a:t>application.</a:t>
            </a:r>
            <a:endParaRPr lang="en-US" dirty="0"/>
          </a:p>
          <a:p>
            <a:pPr marL="137160" indent="0">
              <a:buNone/>
            </a:pPr>
            <a:r>
              <a:rPr lang="en-US" dirty="0" smtClean="0"/>
              <a:t>Honesty </a:t>
            </a:r>
            <a:r>
              <a:rPr lang="en-US" dirty="0"/>
              <a:t>and </a:t>
            </a:r>
            <a:r>
              <a:rPr lang="en-US" dirty="0" smtClean="0"/>
              <a:t>sincerity. </a:t>
            </a:r>
          </a:p>
          <a:p>
            <a:pPr marL="137160" indent="0">
              <a:buNone/>
            </a:pPr>
            <a:r>
              <a:rPr lang="en-US" dirty="0" smtClean="0"/>
              <a:t>Confidence </a:t>
            </a:r>
            <a:r>
              <a:rPr lang="en-US" dirty="0"/>
              <a:t>in one's ability to make </a:t>
            </a:r>
            <a:r>
              <a:rPr lang="en-US" dirty="0" smtClean="0"/>
              <a:t>independent decisions.</a:t>
            </a:r>
          </a:p>
          <a:p>
            <a:pPr marL="137160" indent="0">
              <a:buNone/>
            </a:pPr>
            <a:r>
              <a:rPr lang="en-US" dirty="0" smtClean="0"/>
              <a:t>Judge classes as seen on the day of the event.</a:t>
            </a:r>
            <a:endParaRPr lang="en-US" dirty="0"/>
          </a:p>
        </p:txBody>
      </p:sp>
    </p:spTree>
    <p:extLst>
      <p:ext uri="{BB962C8B-B14F-4D97-AF65-F5344CB8AC3E}">
        <p14:creationId xmlns:p14="http://schemas.microsoft.com/office/powerpoint/2010/main" val="2563739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mn-lt"/>
              </a:rPr>
              <a:t>Setting up a judging contest</a:t>
            </a:r>
            <a:r>
              <a:rPr lang="en-US" sz="2800" dirty="0" smtClean="0">
                <a:latin typeface="+mn-lt"/>
              </a:rPr>
              <a:t/>
            </a:r>
            <a:br>
              <a:rPr lang="en-US" sz="2800" dirty="0" smtClean="0">
                <a:latin typeface="+mn-lt"/>
              </a:rPr>
            </a:br>
            <a:endParaRPr lang="en-US" sz="2800" dirty="0">
              <a:latin typeface="+mn-lt"/>
            </a:endParaRPr>
          </a:p>
        </p:txBody>
      </p:sp>
      <p:sp>
        <p:nvSpPr>
          <p:cNvPr id="3" name="Content Placeholder 2"/>
          <p:cNvSpPr>
            <a:spLocks noGrp="1"/>
          </p:cNvSpPr>
          <p:nvPr>
            <p:ph idx="1"/>
          </p:nvPr>
        </p:nvSpPr>
        <p:spPr/>
        <p:txBody>
          <a:bodyPr/>
          <a:lstStyle/>
          <a:p>
            <a:pPr marL="0" indent="0">
              <a:buNone/>
            </a:pPr>
            <a:r>
              <a:rPr lang="en-US" sz="2800" dirty="0" smtClean="0">
                <a:latin typeface="+mn-lt"/>
              </a:rPr>
              <a:t>Format </a:t>
            </a:r>
            <a:r>
              <a:rPr lang="en-US" sz="2800" dirty="0">
                <a:latin typeface="+mn-lt"/>
              </a:rPr>
              <a:t>a situation/scenario</a:t>
            </a:r>
          </a:p>
          <a:p>
            <a:pPr marL="0" indent="0">
              <a:buNone/>
            </a:pPr>
            <a:r>
              <a:rPr lang="en-US" sz="2800" dirty="0" smtClean="0">
                <a:latin typeface="+mn-lt"/>
              </a:rPr>
              <a:t>Make </a:t>
            </a:r>
            <a:r>
              <a:rPr lang="en-US" sz="2800" dirty="0">
                <a:latin typeface="+mn-lt"/>
              </a:rPr>
              <a:t>it simple and clear</a:t>
            </a:r>
          </a:p>
          <a:p>
            <a:pPr marL="0" indent="0">
              <a:buNone/>
            </a:pPr>
            <a:r>
              <a:rPr lang="en-US" sz="2800" dirty="0" smtClean="0">
                <a:latin typeface="+mn-lt"/>
              </a:rPr>
              <a:t>Relevant </a:t>
            </a:r>
            <a:r>
              <a:rPr lang="en-US" sz="2800" dirty="0">
                <a:latin typeface="+mn-lt"/>
              </a:rPr>
              <a:t>to the topic</a:t>
            </a:r>
          </a:p>
          <a:p>
            <a:pPr marL="0" indent="0">
              <a:buNone/>
            </a:pPr>
            <a:r>
              <a:rPr lang="en-US" sz="2800" dirty="0">
                <a:latin typeface="+mn-lt"/>
              </a:rPr>
              <a:t>Make sure youth can determine the needs and situation </a:t>
            </a:r>
            <a:endParaRPr lang="en-US" dirty="0"/>
          </a:p>
          <a:p>
            <a:pPr marL="0" indent="0">
              <a:buNone/>
            </a:pPr>
            <a:endParaRPr lang="en-US" sz="2800" dirty="0">
              <a:latin typeface="+mn-lt"/>
            </a:endParaRPr>
          </a:p>
          <a:p>
            <a:pPr marL="0" indent="0">
              <a:buNone/>
            </a:pPr>
            <a:r>
              <a:rPr lang="en-US" dirty="0" smtClean="0"/>
              <a:t>Remember that judging </a:t>
            </a:r>
            <a:r>
              <a:rPr lang="en-US" dirty="0"/>
              <a:t>is the forming of an opinion and being able to back it up.  It is not </a:t>
            </a:r>
            <a:r>
              <a:rPr lang="en-US" dirty="0" smtClean="0"/>
              <a:t>always a </a:t>
            </a:r>
            <a:r>
              <a:rPr lang="en-US" dirty="0"/>
              <a:t>matter of right or wrong. </a:t>
            </a:r>
          </a:p>
          <a:p>
            <a:pPr marL="0" indent="0">
              <a:buNone/>
            </a:pPr>
            <a:endParaRPr lang="en-US" sz="2800" dirty="0">
              <a:latin typeface="+mn-lt"/>
            </a:endParaRPr>
          </a:p>
        </p:txBody>
      </p:sp>
    </p:spTree>
    <p:extLst>
      <p:ext uri="{BB962C8B-B14F-4D97-AF65-F5344CB8AC3E}">
        <p14:creationId xmlns:p14="http://schemas.microsoft.com/office/powerpoint/2010/main" val="740012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2800" dirty="0">
              <a:latin typeface="+mn-lt"/>
            </a:endParaRPr>
          </a:p>
        </p:txBody>
      </p:sp>
      <p:sp>
        <p:nvSpPr>
          <p:cNvPr id="3" name="Content Placeholder 2"/>
          <p:cNvSpPr>
            <a:spLocks noGrp="1"/>
          </p:cNvSpPr>
          <p:nvPr>
            <p:ph idx="1"/>
          </p:nvPr>
        </p:nvSpPr>
        <p:spPr/>
        <p:txBody>
          <a:bodyPr>
            <a:normAutofit/>
          </a:bodyPr>
          <a:lstStyle/>
          <a:p>
            <a:pPr marL="137160" indent="0">
              <a:buNone/>
            </a:pPr>
            <a:r>
              <a:rPr lang="en-US" sz="2800" dirty="0">
                <a:latin typeface="+mn-lt"/>
              </a:rPr>
              <a:t>Make sure that the youth know that quality standards do exist </a:t>
            </a:r>
            <a:r>
              <a:rPr lang="en-US" sz="2800" dirty="0" smtClean="0">
                <a:latin typeface="+mn-lt"/>
              </a:rPr>
              <a:t>and they </a:t>
            </a:r>
            <a:r>
              <a:rPr lang="en-US" sz="2800" dirty="0">
                <a:latin typeface="+mn-lt"/>
              </a:rPr>
              <a:t>have been prepared to the level of judging you are providing.</a:t>
            </a:r>
          </a:p>
          <a:p>
            <a:pPr marL="137160" indent="0">
              <a:buNone/>
            </a:pPr>
            <a:endParaRPr lang="en-US" sz="2800" dirty="0" smtClean="0">
              <a:latin typeface="+mn-lt"/>
            </a:endParaRPr>
          </a:p>
          <a:p>
            <a:pPr marL="0" indent="0">
              <a:buNone/>
            </a:pPr>
            <a:r>
              <a:rPr lang="en-US" sz="2800" dirty="0" smtClean="0"/>
              <a:t>Class </a:t>
            </a:r>
            <a:r>
              <a:rPr lang="en-US" sz="2800" dirty="0"/>
              <a:t>identification must be clear.  Announce class numbers and name at the start of the contest.  Be sure that each item/animal is clearly </a:t>
            </a:r>
            <a:r>
              <a:rPr lang="en-US" sz="2800" dirty="0" smtClean="0"/>
              <a:t>marked</a:t>
            </a:r>
          </a:p>
          <a:p>
            <a:pPr marL="0" indent="0">
              <a:buNone/>
            </a:pPr>
            <a:r>
              <a:rPr lang="en-US" sz="2800" dirty="0" smtClean="0"/>
              <a:t> </a:t>
            </a:r>
            <a:r>
              <a:rPr lang="en-US" sz="2800" dirty="0"/>
              <a:t>1 2 3 </a:t>
            </a:r>
            <a:r>
              <a:rPr lang="en-US" sz="2800" dirty="0" smtClean="0"/>
              <a:t>4 and the purpose of the class is clearly stated or marked.</a:t>
            </a:r>
            <a:endParaRPr lang="en-US" sz="2800" dirty="0"/>
          </a:p>
          <a:p>
            <a:pPr marL="137160" indent="0">
              <a:buNone/>
            </a:pPr>
            <a:endParaRPr lang="en-US" sz="2800" dirty="0">
              <a:latin typeface="+mn-lt"/>
            </a:endParaRPr>
          </a:p>
        </p:txBody>
      </p:sp>
    </p:spTree>
    <p:extLst>
      <p:ext uri="{BB962C8B-B14F-4D97-AF65-F5344CB8AC3E}">
        <p14:creationId xmlns:p14="http://schemas.microsoft.com/office/powerpoint/2010/main" val="581710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2800" dirty="0">
              <a:latin typeface="+mn-lt"/>
            </a:endParaRPr>
          </a:p>
        </p:txBody>
      </p:sp>
      <p:sp>
        <p:nvSpPr>
          <p:cNvPr id="3" name="Content Placeholder 2"/>
          <p:cNvSpPr>
            <a:spLocks noGrp="1"/>
          </p:cNvSpPr>
          <p:nvPr>
            <p:ph idx="1"/>
          </p:nvPr>
        </p:nvSpPr>
        <p:spPr/>
        <p:txBody>
          <a:bodyPr>
            <a:normAutofit fontScale="92500" lnSpcReduction="10000"/>
          </a:bodyPr>
          <a:lstStyle/>
          <a:p>
            <a:pPr marL="137160" indent="0">
              <a:buNone/>
            </a:pPr>
            <a:r>
              <a:rPr lang="en-US" sz="2800" dirty="0">
                <a:latin typeface="+mn-lt"/>
              </a:rPr>
              <a:t>Make sure youth can determine the needs and situation i.e. make a snack after school, </a:t>
            </a:r>
            <a:r>
              <a:rPr lang="en-US" sz="2800" dirty="0" smtClean="0">
                <a:latin typeface="+mn-lt"/>
              </a:rPr>
              <a:t>breeding </a:t>
            </a:r>
            <a:r>
              <a:rPr lang="en-US" sz="2800" dirty="0">
                <a:latin typeface="+mn-lt"/>
              </a:rPr>
              <a:t>livestock or </a:t>
            </a:r>
            <a:r>
              <a:rPr lang="en-US" sz="2800" dirty="0" smtClean="0">
                <a:latin typeface="+mn-lt"/>
              </a:rPr>
              <a:t>feed </a:t>
            </a:r>
            <a:r>
              <a:rPr lang="en-US" sz="2800" dirty="0">
                <a:latin typeface="+mn-lt"/>
              </a:rPr>
              <a:t>for an </a:t>
            </a:r>
            <a:r>
              <a:rPr lang="en-US" sz="2800" dirty="0" smtClean="0">
                <a:latin typeface="+mn-lt"/>
              </a:rPr>
              <a:t>animal</a:t>
            </a:r>
          </a:p>
          <a:p>
            <a:pPr marL="137160" indent="0">
              <a:buNone/>
            </a:pPr>
            <a:endParaRPr lang="en-US" sz="2800" dirty="0" smtClean="0">
              <a:latin typeface="+mn-lt"/>
            </a:endParaRPr>
          </a:p>
          <a:p>
            <a:pPr marL="137160" indent="0">
              <a:buNone/>
            </a:pPr>
            <a:r>
              <a:rPr lang="en-US" sz="2800" dirty="0" smtClean="0">
                <a:latin typeface="+mn-lt"/>
              </a:rPr>
              <a:t>Items </a:t>
            </a:r>
            <a:r>
              <a:rPr lang="en-US" sz="2800" dirty="0">
                <a:latin typeface="+mn-lt"/>
              </a:rPr>
              <a:t>in the class should be the same type of thing/specie.  I.e. four water buckets, four bread items, four of a </a:t>
            </a:r>
            <a:r>
              <a:rPr lang="en-US" sz="2800" dirty="0" smtClean="0">
                <a:latin typeface="+mn-lt"/>
              </a:rPr>
              <a:t>kind</a:t>
            </a:r>
          </a:p>
          <a:p>
            <a:pPr marL="137160" indent="0">
              <a:buNone/>
            </a:pPr>
            <a:endParaRPr lang="en-US" sz="2800" dirty="0">
              <a:latin typeface="+mn-lt"/>
            </a:endParaRPr>
          </a:p>
          <a:p>
            <a:pPr marL="137160" indent="0">
              <a:buNone/>
            </a:pPr>
            <a:r>
              <a:rPr lang="en-US" sz="2800" dirty="0">
                <a:latin typeface="+mn-lt"/>
              </a:rPr>
              <a:t>Determine the level of difficulty you want to achieve. Larger differences are easier to judge and create larger cuts.  Equally matched items are harder to judge and create smaller cuts.</a:t>
            </a:r>
          </a:p>
          <a:p>
            <a:endParaRPr lang="en-US" sz="2800" dirty="0">
              <a:latin typeface="+mn-lt"/>
            </a:endParaRPr>
          </a:p>
        </p:txBody>
      </p:sp>
    </p:spTree>
    <p:extLst>
      <p:ext uri="{BB962C8B-B14F-4D97-AF65-F5344CB8AC3E}">
        <p14:creationId xmlns:p14="http://schemas.microsoft.com/office/powerpoint/2010/main" val="3307090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There are four main parts of a judging </a:t>
            </a:r>
            <a:r>
              <a:rPr lang="en-US" sz="2800" dirty="0" smtClean="0"/>
              <a:t>competition</a:t>
            </a:r>
            <a:endParaRPr lang="en-US" sz="2800" dirty="0">
              <a:latin typeface="+mn-lt"/>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2800" b="1" dirty="0" smtClean="0">
                <a:latin typeface="+mn-lt"/>
              </a:rPr>
              <a:t>Observe </a:t>
            </a:r>
            <a:r>
              <a:rPr lang="en-US" sz="2800" dirty="0">
                <a:latin typeface="+mn-lt"/>
              </a:rPr>
              <a:t>– get a feel for the class, sometimes this is where you find your top and bottom </a:t>
            </a:r>
            <a:r>
              <a:rPr lang="en-US" sz="2800" dirty="0" smtClean="0">
                <a:latin typeface="+mn-lt"/>
              </a:rPr>
              <a:t>pairs</a:t>
            </a:r>
          </a:p>
          <a:p>
            <a:pPr marL="0" indent="0">
              <a:buNone/>
            </a:pPr>
            <a:endParaRPr lang="en-US" sz="2800" dirty="0">
              <a:latin typeface="+mn-lt"/>
            </a:endParaRPr>
          </a:p>
          <a:p>
            <a:pPr marL="0" indent="0">
              <a:buNone/>
            </a:pPr>
            <a:r>
              <a:rPr lang="en-US" sz="2800" b="1" dirty="0">
                <a:latin typeface="+mn-lt"/>
              </a:rPr>
              <a:t>Examine/Compare</a:t>
            </a:r>
            <a:r>
              <a:rPr lang="en-US" sz="2800" dirty="0">
                <a:latin typeface="+mn-lt"/>
              </a:rPr>
              <a:t> – Measure the pros/cons of each individual animal or </a:t>
            </a:r>
            <a:r>
              <a:rPr lang="en-US" sz="2800" dirty="0" smtClean="0">
                <a:latin typeface="+mn-lt"/>
              </a:rPr>
              <a:t>item</a:t>
            </a:r>
          </a:p>
          <a:p>
            <a:pPr marL="0" indent="0">
              <a:buNone/>
            </a:pPr>
            <a:endParaRPr lang="en-US" sz="2800" dirty="0">
              <a:latin typeface="+mn-lt"/>
            </a:endParaRPr>
          </a:p>
          <a:p>
            <a:pPr marL="0" indent="0">
              <a:buNone/>
            </a:pPr>
            <a:r>
              <a:rPr lang="en-US" sz="2800" b="1" dirty="0">
                <a:latin typeface="+mn-lt"/>
              </a:rPr>
              <a:t>Decide </a:t>
            </a:r>
            <a:r>
              <a:rPr lang="en-US" sz="2800" dirty="0">
                <a:latin typeface="+mn-lt"/>
              </a:rPr>
              <a:t>– make a final decision on your top middle and bottom </a:t>
            </a:r>
            <a:r>
              <a:rPr lang="en-US" sz="2800" dirty="0" smtClean="0">
                <a:latin typeface="+mn-lt"/>
              </a:rPr>
              <a:t>pairs</a:t>
            </a:r>
          </a:p>
          <a:p>
            <a:pPr marL="0" indent="0">
              <a:buNone/>
            </a:pPr>
            <a:endParaRPr lang="en-US" sz="2800" dirty="0">
              <a:latin typeface="+mn-lt"/>
            </a:endParaRPr>
          </a:p>
          <a:p>
            <a:pPr marL="0" indent="0">
              <a:buNone/>
            </a:pPr>
            <a:r>
              <a:rPr lang="en-US" sz="2800" b="1" dirty="0">
                <a:latin typeface="+mn-lt"/>
              </a:rPr>
              <a:t>Tell Why </a:t>
            </a:r>
            <a:r>
              <a:rPr lang="en-US" sz="2800" dirty="0">
                <a:latin typeface="+mn-lt"/>
              </a:rPr>
              <a:t>– take notes and prepare for oral and written reasons</a:t>
            </a:r>
          </a:p>
          <a:p>
            <a:endParaRPr lang="en-US" sz="2800" dirty="0">
              <a:latin typeface="+mn-lt"/>
            </a:endParaRPr>
          </a:p>
        </p:txBody>
      </p:sp>
    </p:spTree>
    <p:extLst>
      <p:ext uri="{BB962C8B-B14F-4D97-AF65-F5344CB8AC3E}">
        <p14:creationId xmlns:p14="http://schemas.microsoft.com/office/powerpoint/2010/main" val="3326197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mn-lt"/>
              </a:rPr>
              <a:t>Before the contest</a:t>
            </a:r>
            <a:r>
              <a:rPr lang="en-US" sz="2800" dirty="0" smtClean="0">
                <a:latin typeface="+mn-lt"/>
              </a:rPr>
              <a:t/>
            </a:r>
            <a:br>
              <a:rPr lang="en-US" sz="2800" dirty="0" smtClean="0">
                <a:latin typeface="+mn-lt"/>
              </a:rPr>
            </a:b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r>
              <a:rPr lang="en-US" sz="2800" dirty="0" smtClean="0">
                <a:latin typeface="+mn-lt"/>
              </a:rPr>
              <a:t>Gather </a:t>
            </a:r>
            <a:r>
              <a:rPr lang="en-US" sz="2800" dirty="0">
                <a:latin typeface="+mn-lt"/>
              </a:rPr>
              <a:t>materials needed </a:t>
            </a:r>
          </a:p>
          <a:p>
            <a:pPr marL="0" indent="0">
              <a:buNone/>
            </a:pPr>
            <a:r>
              <a:rPr lang="en-US" sz="2800" dirty="0" smtClean="0">
                <a:latin typeface="+mn-lt"/>
              </a:rPr>
              <a:t>4 </a:t>
            </a:r>
            <a:r>
              <a:rPr lang="en-US" sz="2800" dirty="0">
                <a:latin typeface="+mn-lt"/>
              </a:rPr>
              <a:t>items per class		</a:t>
            </a:r>
            <a:endParaRPr lang="en-US" sz="2800" dirty="0" smtClean="0">
              <a:latin typeface="+mn-lt"/>
            </a:endParaRPr>
          </a:p>
          <a:p>
            <a:pPr marL="0" indent="0">
              <a:buNone/>
            </a:pPr>
            <a:r>
              <a:rPr lang="en-US" sz="2800" dirty="0" smtClean="0">
                <a:latin typeface="+mn-lt"/>
              </a:rPr>
              <a:t>Pencils </a:t>
            </a:r>
            <a:r>
              <a:rPr lang="en-US" sz="2800" dirty="0">
                <a:latin typeface="+mn-lt"/>
              </a:rPr>
              <a:t>and score sheets</a:t>
            </a:r>
          </a:p>
          <a:p>
            <a:pPr marL="0" indent="0">
              <a:buNone/>
            </a:pPr>
            <a:r>
              <a:rPr lang="en-US" sz="2800" dirty="0" smtClean="0">
                <a:latin typeface="+mn-lt"/>
              </a:rPr>
              <a:t>Timer</a:t>
            </a:r>
            <a:r>
              <a:rPr lang="en-US" sz="2800" dirty="0">
                <a:latin typeface="+mn-lt"/>
              </a:rPr>
              <a:t>				</a:t>
            </a:r>
            <a:endParaRPr lang="en-US" sz="2800" dirty="0" smtClean="0">
              <a:latin typeface="+mn-lt"/>
            </a:endParaRPr>
          </a:p>
          <a:p>
            <a:pPr marL="0" indent="0">
              <a:buNone/>
            </a:pPr>
            <a:r>
              <a:rPr lang="en-US" sz="2800" dirty="0" smtClean="0">
                <a:latin typeface="+mn-lt"/>
              </a:rPr>
              <a:t>Scoring </a:t>
            </a:r>
            <a:r>
              <a:rPr lang="en-US" sz="2800" dirty="0">
                <a:latin typeface="+mn-lt"/>
              </a:rPr>
              <a:t>system</a:t>
            </a:r>
          </a:p>
          <a:p>
            <a:pPr marL="0" indent="0">
              <a:buNone/>
            </a:pPr>
            <a:r>
              <a:rPr lang="en-US" sz="2800" dirty="0" smtClean="0">
                <a:latin typeface="+mn-lt"/>
              </a:rPr>
              <a:t>Master </a:t>
            </a:r>
            <a:r>
              <a:rPr lang="en-US" sz="2800" dirty="0">
                <a:latin typeface="+mn-lt"/>
              </a:rPr>
              <a:t>score sheets		</a:t>
            </a:r>
            <a:endParaRPr lang="en-US" sz="2800" dirty="0" smtClean="0">
              <a:latin typeface="+mn-lt"/>
            </a:endParaRPr>
          </a:p>
          <a:p>
            <a:pPr marL="0" indent="0">
              <a:buNone/>
            </a:pPr>
            <a:r>
              <a:rPr lang="en-US" dirty="0"/>
              <a:t>V</a:t>
            </a:r>
            <a:r>
              <a:rPr lang="en-US" sz="2800" dirty="0" smtClean="0">
                <a:latin typeface="+mn-lt"/>
              </a:rPr>
              <a:t>olunteers </a:t>
            </a:r>
            <a:r>
              <a:rPr lang="en-US" sz="2800" dirty="0">
                <a:latin typeface="+mn-lt"/>
              </a:rPr>
              <a:t>to assist with contest</a:t>
            </a:r>
          </a:p>
          <a:p>
            <a:pPr marL="0" indent="0">
              <a:buNone/>
            </a:pPr>
            <a:r>
              <a:rPr lang="en-US" sz="2800" dirty="0" smtClean="0">
                <a:latin typeface="+mn-lt"/>
              </a:rPr>
              <a:t>Class ID</a:t>
            </a:r>
          </a:p>
          <a:p>
            <a:pPr marL="0" indent="0">
              <a:buNone/>
            </a:pPr>
            <a:endParaRPr lang="en-US" sz="2800" dirty="0">
              <a:latin typeface="+mn-lt"/>
            </a:endParaRPr>
          </a:p>
          <a:p>
            <a:endParaRPr lang="en-US" sz="2800" dirty="0">
              <a:latin typeface="+mn-lt"/>
            </a:endParaRPr>
          </a:p>
        </p:txBody>
      </p:sp>
    </p:spTree>
    <p:extLst>
      <p:ext uri="{BB962C8B-B14F-4D97-AF65-F5344CB8AC3E}">
        <p14:creationId xmlns:p14="http://schemas.microsoft.com/office/powerpoint/2010/main" val="27249369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2261</TotalTime>
  <Words>1877</Words>
  <Application>Microsoft Office PowerPoint</Application>
  <PresentationFormat>On-screen Show (4:3)</PresentationFormat>
  <Paragraphs>185</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Apex</vt:lpstr>
      <vt:lpstr>Reasons &amp; Judging</vt:lpstr>
      <vt:lpstr>PowerPoint Presentation</vt:lpstr>
      <vt:lpstr>Five steps to preparing youth for Judging</vt:lpstr>
      <vt:lpstr>Characteristics of a successful judge </vt:lpstr>
      <vt:lpstr>Setting up a judging contest </vt:lpstr>
      <vt:lpstr>PowerPoint Presentation</vt:lpstr>
      <vt:lpstr>PowerPoint Presentation</vt:lpstr>
      <vt:lpstr>There are four main parts of a judging competition</vt:lpstr>
      <vt:lpstr>Before the contest </vt:lpstr>
      <vt:lpstr>Placing a class for official score</vt:lpstr>
      <vt:lpstr>During the contest</vt:lpstr>
      <vt:lpstr>PowerPoint Presentation</vt:lpstr>
      <vt:lpstr>Cuts</vt:lpstr>
      <vt:lpstr>Scoring </vt:lpstr>
      <vt:lpstr>PowerPoint Presentation</vt:lpstr>
      <vt:lpstr>Written and Oral Reasons</vt:lpstr>
      <vt:lpstr>Giving reasons helps members to:</vt:lpstr>
      <vt:lpstr>PowerPoint Presentation</vt:lpstr>
      <vt:lpstr>Voice and Presentation Factors  </vt:lpstr>
      <vt:lpstr>Oral Reasons Etiquette Factors  </vt:lpstr>
      <vt:lpstr>PowerPoint Presentation</vt:lpstr>
      <vt:lpstr>Transitions  </vt:lpstr>
      <vt:lpstr>PowerPoint Presentation</vt:lpstr>
      <vt:lpstr>PowerPoint Presentation</vt:lpstr>
      <vt:lpstr>PowerPoint Presentation</vt:lpstr>
      <vt:lpstr>PowerPoint Presentation</vt:lpstr>
      <vt:lpstr>PowerPoint Presentation</vt:lpstr>
      <vt:lpstr>Put it all together</vt:lpstr>
      <vt:lpstr>Written Reasons </vt:lpstr>
      <vt:lpstr>PowerPoint Presentation</vt:lpstr>
      <vt:lpstr>PowerPoint Presentation</vt:lpstr>
      <vt:lpstr>PowerPoint Presentation</vt:lpstr>
      <vt:lpstr>Helpful resources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Judging</dc:title>
  <dc:creator>scott</dc:creator>
  <cp:lastModifiedBy>scott</cp:lastModifiedBy>
  <cp:revision>66</cp:revision>
  <cp:lastPrinted>2015-11-09T20:33:43Z</cp:lastPrinted>
  <dcterms:created xsi:type="dcterms:W3CDTF">2013-10-16T20:16:18Z</dcterms:created>
  <dcterms:modified xsi:type="dcterms:W3CDTF">2015-11-14T04:05:15Z</dcterms:modified>
</cp:coreProperties>
</file>